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8229600" cx="14630400"/>
  <p:notesSz cx="8229600" cy="14630400"/>
  <p:embeddedFontLst>
    <p:embeddedFont>
      <p:font typeface="Nunito"/>
      <p:regular r:id="rId16"/>
      <p:bold r:id="rId17"/>
      <p:italic r:id="rId18"/>
      <p:boldItalic r:id="rId19"/>
    </p:embeddedFont>
    <p:embeddedFont>
      <p:font typeface="Inter"/>
      <p:regular r:id="rId20"/>
      <p:bold r:id="rId21"/>
      <p:italic r:id="rId22"/>
      <p:boldItalic r:id="rId23"/>
    </p:embeddedFont>
    <p:embeddedFont>
      <p:font typeface="Maven Pro"/>
      <p:regular r:id="rId24"/>
      <p:bold r:id="rId25"/>
    </p:embeddedFont>
    <p:embeddedFont>
      <p:font typeface="Petrona"/>
      <p:regular r:id="rId26"/>
      <p:bold r:id="rId27"/>
      <p:italic r:id="rId28"/>
      <p:boldItalic r:id="rId29"/>
    </p:embeddedFont>
    <p:embeddedFont>
      <p:font typeface="Bricolage Grotesque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regular.fntdata"/><Relationship Id="rId22" Type="http://schemas.openxmlformats.org/officeDocument/2006/relationships/font" Target="fonts/Inter-italic.fntdata"/><Relationship Id="rId21" Type="http://schemas.openxmlformats.org/officeDocument/2006/relationships/font" Target="fonts/Inter-bold.fntdata"/><Relationship Id="rId24" Type="http://schemas.openxmlformats.org/officeDocument/2006/relationships/font" Target="fonts/MavenPro-regular.fntdata"/><Relationship Id="rId23" Type="http://schemas.openxmlformats.org/officeDocument/2006/relationships/font" Target="fonts/Inter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etrona-regular.fntdata"/><Relationship Id="rId25" Type="http://schemas.openxmlformats.org/officeDocument/2006/relationships/font" Target="fonts/MavenPro-bold.fntdata"/><Relationship Id="rId28" Type="http://schemas.openxmlformats.org/officeDocument/2006/relationships/font" Target="fonts/Petrona-italic.fntdata"/><Relationship Id="rId27" Type="http://schemas.openxmlformats.org/officeDocument/2006/relationships/font" Target="fonts/Petron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etrona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ricolageGrotesque-bold.fntdata"/><Relationship Id="rId30" Type="http://schemas.openxmlformats.org/officeDocument/2006/relationships/font" Target="fonts/BricolageGrotesque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19" Type="http://schemas.openxmlformats.org/officeDocument/2006/relationships/font" Target="fonts/Nunito-boldItalic.fntdata"/><Relationship Id="rId18" Type="http://schemas.openxmlformats.org/officeDocument/2006/relationships/font" Target="fonts/Nunito-italic.fntdata"/></Relationships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7a4c1fc472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7a4c1fc472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g37a4c1fc472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8" name="Google Shape;48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7" name="Google Shape;51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2"/>
          <p:cNvGrpSpPr/>
          <p:nvPr/>
        </p:nvGrpSpPr>
        <p:grpSpPr>
          <a:xfrm>
            <a:off x="11748805" y="5455481"/>
            <a:ext cx="2706275" cy="2772077"/>
            <a:chOff x="7343003" y="3409675"/>
            <a:chExt cx="1691422" cy="1732548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" name="Google Shape;33;p2"/>
          <p:cNvGrpSpPr/>
          <p:nvPr/>
        </p:nvGrpSpPr>
        <p:grpSpPr>
          <a:xfrm>
            <a:off x="8069604" y="0"/>
            <a:ext cx="6102516" cy="6142563"/>
            <a:chOff x="5043503" y="0"/>
            <a:chExt cx="3814072" cy="3839102"/>
          </a:xfrm>
        </p:grpSpPr>
        <p:sp>
          <p:nvSpPr>
            <p:cNvPr id="34" name="Google Shape;34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" name="Google Shape;36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7" name="Google Shape;37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" name="Google Shape;41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42" name="Google Shape;42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" name="Google Shape;44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2"/>
          <p:cNvSpPr txBox="1"/>
          <p:nvPr>
            <p:ph type="ctrTitle"/>
          </p:nvPr>
        </p:nvSpPr>
        <p:spPr>
          <a:xfrm>
            <a:off x="1318400" y="2582100"/>
            <a:ext cx="6808800" cy="2996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2"/>
          <p:cNvSpPr txBox="1"/>
          <p:nvPr>
            <p:ph idx="1" type="subTitle"/>
          </p:nvPr>
        </p:nvSpPr>
        <p:spPr>
          <a:xfrm>
            <a:off x="1318400" y="5754080"/>
            <a:ext cx="6808800" cy="11127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2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1"/>
          <p:cNvGrpSpPr/>
          <p:nvPr/>
        </p:nvGrpSpPr>
        <p:grpSpPr>
          <a:xfrm>
            <a:off x="83" y="6558720"/>
            <a:ext cx="14630457" cy="1670880"/>
            <a:chOff x="52" y="4099200"/>
            <a:chExt cx="9144036" cy="1044300"/>
          </a:xfrm>
        </p:grpSpPr>
        <p:grpSp>
          <p:nvGrpSpPr>
            <p:cNvPr id="147" name="Google Shape;147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8" name="Google Shape;148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" name="Google Shape;152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53" name="Google Shape;153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" name="Google Shape;158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9" name="Google Shape;15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" name="Google Shape;167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8" name="Google Shape;168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" name="Google Shape;173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4" name="Google Shape;174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" name="Google Shape;182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83" name="Google Shape;183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" name="Google Shape;188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9" name="Google Shape;189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" name="Google Shape;193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4" name="Google Shape;194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2" name="Google Shape;202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03" name="Google Shape;203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" name="Google Shape;207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8" name="Google Shape;208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" name="Google Shape;212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13" name="Google Shape;213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" name="Google Shape;218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9" name="Google Shape;219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" name="Google Shape;227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8" name="Google Shape;228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" name="Google Shape;232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33" name="Google Shape;233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8" name="Google Shape;238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9" name="Google Shape;239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" name="Google Shape;247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8" name="Google Shape;248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" name="Google Shape;253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4" name="Google Shape;254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8" name="Google Shape;258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9" name="Google Shape;259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" name="Google Shape;267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8" name="Google Shape;268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2" name="Google Shape;272;p11"/>
          <p:cNvSpPr txBox="1"/>
          <p:nvPr>
            <p:ph hasCustomPrompt="1" type="title"/>
          </p:nvPr>
        </p:nvSpPr>
        <p:spPr>
          <a:xfrm>
            <a:off x="2221800" y="1236360"/>
            <a:ext cx="10187100" cy="29814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0"/>
              <a:buNone/>
              <a:defRPr sz="12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0"/>
              <a:buNone/>
              <a:defRPr sz="12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0"/>
              <a:buNone/>
              <a:defRPr sz="12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0"/>
              <a:buNone/>
              <a:defRPr sz="12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0"/>
              <a:buNone/>
              <a:defRPr sz="12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0"/>
              <a:buNone/>
              <a:defRPr sz="12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0"/>
              <a:buNone/>
              <a:defRPr sz="12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0"/>
              <a:buNone/>
              <a:defRPr sz="12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0"/>
              <a:buNone/>
              <a:defRPr sz="12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3" name="Google Shape;273;p11"/>
          <p:cNvSpPr txBox="1"/>
          <p:nvPr>
            <p:ph idx="1" type="body"/>
          </p:nvPr>
        </p:nvSpPr>
        <p:spPr>
          <a:xfrm>
            <a:off x="2221800" y="4339680"/>
            <a:ext cx="10187100" cy="17778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19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  <a:defRPr>
                <a:solidFill>
                  <a:schemeClr val="lt1"/>
                </a:solidFill>
              </a:defRPr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</a:defRPr>
            </a:lvl2pPr>
            <a:lvl3pPr indent="-3429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</a:defRPr>
            </a:lvl3pPr>
            <a:lvl4pPr indent="-3429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4pPr>
            <a:lvl5pPr indent="-3429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</a:defRPr>
            </a:lvl5pPr>
            <a:lvl6pPr indent="-3429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</a:defRPr>
            </a:lvl6pPr>
            <a:lvl7pPr indent="-3429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7pPr>
            <a:lvl8pPr indent="-3429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</a:defRPr>
            </a:lvl8pPr>
            <a:lvl9pPr indent="-3429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11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2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8" name="Google Shape;27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80" name="Google Shape;280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82" name="Google Shape;28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84" name="Google Shape;284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86" name="Google Shape;28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88" name="Google Shape;288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0" name="Google Shape;290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2" name="Google Shape;292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4" name="Google Shape;29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6" name="Google Shape;296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8" name="Google Shape;29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00" name="Google Shape;300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02" name="Google Shape;30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04" name="Google Shape;304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06" name="Google Shape;30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08" name="Google Shape;308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3"/>
          <p:cNvGrpSpPr/>
          <p:nvPr/>
        </p:nvGrpSpPr>
        <p:grpSpPr>
          <a:xfrm>
            <a:off x="234830" y="5450"/>
            <a:ext cx="1973144" cy="2215256"/>
            <a:chOff x="146769" y="3406"/>
            <a:chExt cx="1233215" cy="1384535"/>
          </a:xfrm>
        </p:grpSpPr>
        <p:grpSp>
          <p:nvGrpSpPr>
            <p:cNvPr id="55" name="Google Shape;55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6" name="Google Shape;56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" name="Google Shape;62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63" name="Google Shape;63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7" name="Google Shape;67;p3"/>
          <p:cNvGrpSpPr/>
          <p:nvPr/>
        </p:nvGrpSpPr>
        <p:grpSpPr>
          <a:xfrm>
            <a:off x="10840134" y="4646413"/>
            <a:ext cx="3497836" cy="3583200"/>
            <a:chOff x="6775084" y="2904008"/>
            <a:chExt cx="2186148" cy="2239500"/>
          </a:xfrm>
        </p:grpSpPr>
        <p:grpSp>
          <p:nvGrpSpPr>
            <p:cNvPr id="68" name="Google Shape;68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9" name="Google Shape;69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" name="Google Shape;75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6" name="Google Shape;76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6" name="Google Shape;86;p3"/>
          <p:cNvSpPr txBox="1"/>
          <p:nvPr>
            <p:ph type="title"/>
          </p:nvPr>
        </p:nvSpPr>
        <p:spPr>
          <a:xfrm>
            <a:off x="1318400" y="2582120"/>
            <a:ext cx="9372600" cy="2996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3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0" name="Google Shape;310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12" name="Google Shape;312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4" name="Google Shape;314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16" name="Google Shape;316;p2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4"/>
          <p:cNvGrpSpPr/>
          <p:nvPr/>
        </p:nvGrpSpPr>
        <p:grpSpPr>
          <a:xfrm>
            <a:off x="1001538" y="478999"/>
            <a:ext cx="1598876" cy="1598876"/>
            <a:chOff x="348199" y="179450"/>
            <a:chExt cx="1116300" cy="1116300"/>
          </a:xfrm>
        </p:grpSpPr>
        <p:sp>
          <p:nvSpPr>
            <p:cNvPr id="90" name="Google Shape;90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4"/>
          <p:cNvSpPr txBox="1"/>
          <p:nvPr>
            <p:ph type="title"/>
          </p:nvPr>
        </p:nvSpPr>
        <p:spPr>
          <a:xfrm>
            <a:off x="2086080" y="957720"/>
            <a:ext cx="11248800" cy="15990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93" name="Google Shape;93;p4"/>
          <p:cNvSpPr txBox="1"/>
          <p:nvPr>
            <p:ph idx="1" type="body"/>
          </p:nvPr>
        </p:nvSpPr>
        <p:spPr>
          <a:xfrm>
            <a:off x="2086080" y="3184080"/>
            <a:ext cx="11248800" cy="40665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4" name="Google Shape;94;p4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5"/>
          <p:cNvGrpSpPr/>
          <p:nvPr/>
        </p:nvGrpSpPr>
        <p:grpSpPr>
          <a:xfrm>
            <a:off x="1001538" y="478999"/>
            <a:ext cx="1598876" cy="1598876"/>
            <a:chOff x="348199" y="179450"/>
            <a:chExt cx="1116300" cy="1116300"/>
          </a:xfrm>
        </p:grpSpPr>
        <p:sp>
          <p:nvSpPr>
            <p:cNvPr id="97" name="Google Shape;97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5"/>
          <p:cNvSpPr txBox="1"/>
          <p:nvPr>
            <p:ph type="title"/>
          </p:nvPr>
        </p:nvSpPr>
        <p:spPr>
          <a:xfrm>
            <a:off x="2086080" y="957720"/>
            <a:ext cx="11248800" cy="15990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100" name="Google Shape;100;p5"/>
          <p:cNvSpPr txBox="1"/>
          <p:nvPr>
            <p:ph idx="1" type="body"/>
          </p:nvPr>
        </p:nvSpPr>
        <p:spPr>
          <a:xfrm>
            <a:off x="2086080" y="3184080"/>
            <a:ext cx="5488800" cy="40665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" name="Google Shape;101;p5"/>
          <p:cNvSpPr txBox="1"/>
          <p:nvPr>
            <p:ph idx="2" type="body"/>
          </p:nvPr>
        </p:nvSpPr>
        <p:spPr>
          <a:xfrm>
            <a:off x="7845840" y="3184080"/>
            <a:ext cx="5488800" cy="40665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" name="Google Shape;102;p5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6"/>
          <p:cNvGrpSpPr/>
          <p:nvPr/>
        </p:nvGrpSpPr>
        <p:grpSpPr>
          <a:xfrm>
            <a:off x="1001538" y="478999"/>
            <a:ext cx="1598876" cy="1598876"/>
            <a:chOff x="348199" y="179450"/>
            <a:chExt cx="1116300" cy="1116300"/>
          </a:xfrm>
        </p:grpSpPr>
        <p:sp>
          <p:nvSpPr>
            <p:cNvPr id="105" name="Google Shape;105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6"/>
          <p:cNvSpPr txBox="1"/>
          <p:nvPr>
            <p:ph type="title"/>
          </p:nvPr>
        </p:nvSpPr>
        <p:spPr>
          <a:xfrm>
            <a:off x="2086080" y="957720"/>
            <a:ext cx="11248800" cy="15990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108" name="Google Shape;108;p6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7"/>
          <p:cNvGrpSpPr/>
          <p:nvPr/>
        </p:nvGrpSpPr>
        <p:grpSpPr>
          <a:xfrm>
            <a:off x="1001538" y="478999"/>
            <a:ext cx="1598876" cy="1598876"/>
            <a:chOff x="348199" y="179450"/>
            <a:chExt cx="1116300" cy="1116300"/>
          </a:xfrm>
        </p:grpSpPr>
        <p:sp>
          <p:nvSpPr>
            <p:cNvPr id="111" name="Google Shape;111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7"/>
          <p:cNvSpPr txBox="1"/>
          <p:nvPr>
            <p:ph type="title"/>
          </p:nvPr>
        </p:nvSpPr>
        <p:spPr>
          <a:xfrm>
            <a:off x="2086080" y="957720"/>
            <a:ext cx="5299200" cy="25440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114" name="Google Shape;114;p7"/>
          <p:cNvSpPr txBox="1"/>
          <p:nvPr>
            <p:ph idx="1" type="body"/>
          </p:nvPr>
        </p:nvSpPr>
        <p:spPr>
          <a:xfrm>
            <a:off x="2086080" y="3695480"/>
            <a:ext cx="5299200" cy="35550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5" name="Google Shape;115;p7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8"/>
          <p:cNvGrpSpPr/>
          <p:nvPr/>
        </p:nvGrpSpPr>
        <p:grpSpPr>
          <a:xfrm>
            <a:off x="10986742" y="2090"/>
            <a:ext cx="3627921" cy="4162703"/>
            <a:chOff x="6790514" y="1306"/>
            <a:chExt cx="2267451" cy="2601690"/>
          </a:xfrm>
        </p:grpSpPr>
        <p:grpSp>
          <p:nvGrpSpPr>
            <p:cNvPr id="118" name="Google Shape;118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9" name="Google Shape;119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23" name="Google Shape;123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" name="Google Shape;126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7" name="Google Shape;127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" name="Google Shape;129;p8"/>
          <p:cNvSpPr txBox="1"/>
          <p:nvPr>
            <p:ph type="title"/>
          </p:nvPr>
        </p:nvSpPr>
        <p:spPr>
          <a:xfrm>
            <a:off x="1318400" y="1221760"/>
            <a:ext cx="9372600" cy="57174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8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9"/>
          <p:cNvGrpSpPr/>
          <p:nvPr/>
        </p:nvGrpSpPr>
        <p:grpSpPr>
          <a:xfrm>
            <a:off x="1001538" y="478999"/>
            <a:ext cx="1598876" cy="1598876"/>
            <a:chOff x="348199" y="179450"/>
            <a:chExt cx="1116300" cy="1116300"/>
          </a:xfrm>
        </p:grpSpPr>
        <p:sp>
          <p:nvSpPr>
            <p:cNvPr id="133" name="Google Shape;133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9"/>
          <p:cNvSpPr txBox="1"/>
          <p:nvPr>
            <p:ph type="title"/>
          </p:nvPr>
        </p:nvSpPr>
        <p:spPr>
          <a:xfrm>
            <a:off x="2086080" y="957720"/>
            <a:ext cx="5488800" cy="3184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136" name="Google Shape;136;p9"/>
          <p:cNvSpPr txBox="1"/>
          <p:nvPr>
            <p:ph idx="1" type="subTitle"/>
          </p:nvPr>
        </p:nvSpPr>
        <p:spPr>
          <a:xfrm>
            <a:off x="2086080" y="4389124"/>
            <a:ext cx="5488800" cy="1161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37" name="Google Shape;137;p9"/>
          <p:cNvSpPr txBox="1"/>
          <p:nvPr>
            <p:ph idx="2" type="body"/>
          </p:nvPr>
        </p:nvSpPr>
        <p:spPr>
          <a:xfrm>
            <a:off x="7845920" y="1057600"/>
            <a:ext cx="5488800" cy="61929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38" name="Google Shape;138;p9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0"/>
          <p:cNvGrpSpPr/>
          <p:nvPr/>
        </p:nvGrpSpPr>
        <p:grpSpPr>
          <a:xfrm>
            <a:off x="1141383" y="6155382"/>
            <a:ext cx="1320583" cy="1320583"/>
            <a:chOff x="348199" y="179450"/>
            <a:chExt cx="1116300" cy="1116300"/>
          </a:xfrm>
        </p:grpSpPr>
        <p:sp>
          <p:nvSpPr>
            <p:cNvPr id="141" name="Google Shape;141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0"/>
          <p:cNvSpPr txBox="1"/>
          <p:nvPr>
            <p:ph idx="1" type="body"/>
          </p:nvPr>
        </p:nvSpPr>
        <p:spPr>
          <a:xfrm>
            <a:off x="2086080" y="6622360"/>
            <a:ext cx="9348900" cy="8559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</a:lstStyle>
          <a:p/>
        </p:txBody>
      </p:sp>
      <p:sp>
        <p:nvSpPr>
          <p:cNvPr id="144" name="Google Shape;144;p10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Maven Pro"/>
              <a:buNone/>
              <a:defRPr b="1" sz="45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Maven Pro"/>
              <a:buNone/>
              <a:defRPr b="1" sz="45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Maven Pro"/>
              <a:buNone/>
              <a:defRPr b="1" sz="45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Maven Pro"/>
              <a:buNone/>
              <a:defRPr b="1" sz="45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Maven Pro"/>
              <a:buNone/>
              <a:defRPr b="1" sz="45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Maven Pro"/>
              <a:buNone/>
              <a:defRPr b="1" sz="45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Maven Pro"/>
              <a:buNone/>
              <a:defRPr b="1" sz="45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Maven Pro"/>
              <a:buNone/>
              <a:defRPr b="1" sz="45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Maven Pro"/>
              <a:buNone/>
              <a:defRPr b="1" sz="45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98720" y="1843960"/>
            <a:ext cx="13632900" cy="54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19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Nunito"/>
              <a:buChar char="●"/>
              <a:defRPr sz="2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429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○"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429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■"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429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●"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429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○"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429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■"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429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●"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429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○"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429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■"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3521674" y="7579161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r">
              <a:buNone/>
              <a:defRPr sz="1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png"/><Relationship Id="rId4" Type="http://schemas.openxmlformats.org/officeDocument/2006/relationships/image" Target="../media/image37.png"/><Relationship Id="rId5" Type="http://schemas.openxmlformats.org/officeDocument/2006/relationships/image" Target="../media/image36.png"/><Relationship Id="rId6" Type="http://schemas.openxmlformats.org/officeDocument/2006/relationships/image" Target="../media/image3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9" Type="http://schemas.openxmlformats.org/officeDocument/2006/relationships/image" Target="../media/image11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Relationship Id="rId7" Type="http://schemas.openxmlformats.org/officeDocument/2006/relationships/image" Target="../media/image12.png"/><Relationship Id="rId8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png"/><Relationship Id="rId4" Type="http://schemas.openxmlformats.org/officeDocument/2006/relationships/image" Target="../media/image25.png"/><Relationship Id="rId9" Type="http://schemas.openxmlformats.org/officeDocument/2006/relationships/image" Target="../media/image27.png"/><Relationship Id="rId5" Type="http://schemas.openxmlformats.org/officeDocument/2006/relationships/image" Target="../media/image26.png"/><Relationship Id="rId6" Type="http://schemas.openxmlformats.org/officeDocument/2006/relationships/image" Target="../media/image28.png"/><Relationship Id="rId7" Type="http://schemas.openxmlformats.org/officeDocument/2006/relationships/image" Target="../media/image31.png"/><Relationship Id="rId8" Type="http://schemas.openxmlformats.org/officeDocument/2006/relationships/image" Target="../media/image3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public.tableau.com/app/profile/chaitali.sunil.arankalle5177/viz/Travel-Tide-Segment-Analysis/TravelTideSegmentationAnalysis?publish=yes&amp;utm_source=chatgpt.com" TargetMode="External"/><Relationship Id="rId4" Type="http://schemas.openxmlformats.org/officeDocument/2006/relationships/hyperlink" Target="https://public.tableau.com/app/profile/chaitali.sunil.arankalle5177/viz/Travel-Tide-Segment-Analysis/TravelTideSegmentationAnalysis?publish=yes&amp;utm_source=chatgpt.com" TargetMode="External"/><Relationship Id="rId5" Type="http://schemas.openxmlformats.org/officeDocument/2006/relationships/image" Target="../media/image3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2" name="Google Shape;32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23"/>
          <p:cNvSpPr/>
          <p:nvPr/>
        </p:nvSpPr>
        <p:spPr>
          <a:xfrm>
            <a:off x="6280190" y="2726769"/>
            <a:ext cx="7556421" cy="1302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Petrona"/>
              <a:buNone/>
            </a:pPr>
            <a:r>
              <a:rPr b="1" i="0" lang="en-US" sz="41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TravelTide Customer Retention Case Study</a:t>
            </a:r>
            <a:endParaRPr b="0" i="0" sz="4100" u="none" cap="none" strike="noStrike"/>
          </a:p>
        </p:txBody>
      </p:sp>
      <p:sp>
        <p:nvSpPr>
          <p:cNvPr id="324" name="Google Shape;324;p23"/>
          <p:cNvSpPr/>
          <p:nvPr/>
        </p:nvSpPr>
        <p:spPr>
          <a:xfrm>
            <a:off x="6280190" y="4326969"/>
            <a:ext cx="7556421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data-driven approach to transforming customer loyalty through personalized rewards and strategic segmentation</a:t>
            </a:r>
            <a:endParaRPr b="0" i="0" sz="1550" u="none" cap="none" strike="noStrike"/>
          </a:p>
        </p:txBody>
      </p:sp>
      <p:sp>
        <p:nvSpPr>
          <p:cNvPr id="325" name="Google Shape;325;p23"/>
          <p:cNvSpPr/>
          <p:nvPr/>
        </p:nvSpPr>
        <p:spPr>
          <a:xfrm>
            <a:off x="6280190" y="5185291"/>
            <a:ext cx="7556421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Presented by Chaitali Arankalle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2"/>
          <p:cNvSpPr/>
          <p:nvPr/>
        </p:nvSpPr>
        <p:spPr>
          <a:xfrm>
            <a:off x="793790" y="690920"/>
            <a:ext cx="4958953" cy="521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50"/>
              <a:buFont typeface="Petrona"/>
              <a:buNone/>
            </a:pPr>
            <a:r>
              <a:rPr b="1" i="0" lang="en-US" sz="32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Future Recommendations</a:t>
            </a:r>
            <a:endParaRPr b="0" i="0" sz="3250" u="none" cap="none" strike="noStrike"/>
          </a:p>
        </p:txBody>
      </p:sp>
      <p:sp>
        <p:nvSpPr>
          <p:cNvPr id="558" name="Google Shape;558;p32"/>
          <p:cNvSpPr/>
          <p:nvPr/>
        </p:nvSpPr>
        <p:spPr>
          <a:xfrm>
            <a:off x="1031915" y="1926312"/>
            <a:ext cx="6203752" cy="158710"/>
          </a:xfrm>
          <a:prstGeom prst="roundRect">
            <a:avLst>
              <a:gd fmla="val 4201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32"/>
          <p:cNvSpPr/>
          <p:nvPr/>
        </p:nvSpPr>
        <p:spPr>
          <a:xfrm>
            <a:off x="793790" y="1767602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60" name="Google Shape;56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2852" y="1856899"/>
            <a:ext cx="238125" cy="297656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32"/>
          <p:cNvSpPr/>
          <p:nvPr/>
        </p:nvSpPr>
        <p:spPr>
          <a:xfrm>
            <a:off x="952500" y="2402562"/>
            <a:ext cx="2534126" cy="260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Petrona"/>
              <a:buNone/>
            </a:pPr>
            <a:r>
              <a:rPr b="1" i="0" lang="en-US" sz="1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1. Enhance Data Collection</a:t>
            </a:r>
            <a:endParaRPr b="0" i="0" sz="1600" u="none" cap="none" strike="noStrike"/>
          </a:p>
        </p:txBody>
      </p:sp>
      <p:sp>
        <p:nvSpPr>
          <p:cNvPr id="562" name="Google Shape;562;p32"/>
          <p:cNvSpPr/>
          <p:nvPr/>
        </p:nvSpPr>
        <p:spPr>
          <a:xfrm>
            <a:off x="952500" y="2758202"/>
            <a:ext cx="6124575" cy="1016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Expand datasets with comprehensive </a:t>
            </a: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customer feedback, loyalty engagement metrics, and detailed app usage patterns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to deepen insights and improve segmentation accuracy. Implement advanced tracking mechanisms for behavioral analysis.</a:t>
            </a:r>
            <a:endParaRPr b="0" i="0" sz="1250" u="none" cap="none" strike="noStrike"/>
          </a:p>
        </p:txBody>
      </p:sp>
      <p:sp>
        <p:nvSpPr>
          <p:cNvPr id="563" name="Google Shape;563;p32"/>
          <p:cNvSpPr/>
          <p:nvPr/>
        </p:nvSpPr>
        <p:spPr>
          <a:xfrm>
            <a:off x="7632621" y="1688187"/>
            <a:ext cx="6203871" cy="158710"/>
          </a:xfrm>
          <a:prstGeom prst="roundRect">
            <a:avLst>
              <a:gd fmla="val 4201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32"/>
          <p:cNvSpPr/>
          <p:nvPr/>
        </p:nvSpPr>
        <p:spPr>
          <a:xfrm>
            <a:off x="7394496" y="1529477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65" name="Google Shape;565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13558" y="1618774"/>
            <a:ext cx="238125" cy="297656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32"/>
          <p:cNvSpPr/>
          <p:nvPr/>
        </p:nvSpPr>
        <p:spPr>
          <a:xfrm>
            <a:off x="7553206" y="2164437"/>
            <a:ext cx="2434947" cy="260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Petrona"/>
              <a:buNone/>
            </a:pPr>
            <a:r>
              <a:rPr b="1" i="0" lang="en-US" sz="1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2. Dynamic Segmentation</a:t>
            </a:r>
            <a:endParaRPr b="0" i="0" sz="1600" u="none" cap="none" strike="noStrike"/>
          </a:p>
        </p:txBody>
      </p:sp>
      <p:sp>
        <p:nvSpPr>
          <p:cNvPr id="567" name="Google Shape;567;p32"/>
          <p:cNvSpPr/>
          <p:nvPr/>
        </p:nvSpPr>
        <p:spPr>
          <a:xfrm>
            <a:off x="7553206" y="2520077"/>
            <a:ext cx="6124694" cy="762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Refresh clustering models </a:t>
            </a: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regularly (quarterly basis)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to capture seasonal shifts, evolving travel behaviors, and emerging customer patterns. Implement automated model updates to ensure continued relevance.</a:t>
            </a:r>
            <a:endParaRPr b="0" i="0" sz="1250" u="none" cap="none" strike="noStrike"/>
          </a:p>
        </p:txBody>
      </p:sp>
      <p:sp>
        <p:nvSpPr>
          <p:cNvPr id="568" name="Google Shape;568;p32"/>
          <p:cNvSpPr/>
          <p:nvPr/>
        </p:nvSpPr>
        <p:spPr>
          <a:xfrm>
            <a:off x="1031915" y="4488775"/>
            <a:ext cx="6203752" cy="158710"/>
          </a:xfrm>
          <a:prstGeom prst="roundRect">
            <a:avLst>
              <a:gd fmla="val 4201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32"/>
          <p:cNvSpPr/>
          <p:nvPr/>
        </p:nvSpPr>
        <p:spPr>
          <a:xfrm>
            <a:off x="793790" y="4330065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70" name="Google Shape;570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2852" y="4419362"/>
            <a:ext cx="238125" cy="297656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32"/>
          <p:cNvSpPr/>
          <p:nvPr/>
        </p:nvSpPr>
        <p:spPr>
          <a:xfrm>
            <a:off x="952500" y="4965025"/>
            <a:ext cx="3206353" cy="260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Petrona"/>
              <a:buNone/>
            </a:pPr>
            <a:r>
              <a:rPr b="1" i="0" lang="en-US" sz="1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3. KPI Monitoring &amp; ROI Tracking</a:t>
            </a:r>
            <a:endParaRPr b="0" i="0" sz="1600" u="none" cap="none" strike="noStrike"/>
          </a:p>
        </p:txBody>
      </p:sp>
      <p:sp>
        <p:nvSpPr>
          <p:cNvPr id="572" name="Google Shape;572;p32"/>
          <p:cNvSpPr/>
          <p:nvPr/>
        </p:nvSpPr>
        <p:spPr>
          <a:xfrm>
            <a:off x="952500" y="5320665"/>
            <a:ext cx="6124575" cy="762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Continuously monitor </a:t>
            </a: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retention rates, CLV, churn indicators, and rewards adoption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through integrated Tableau dashboards. Establish clear </a:t>
            </a: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before vs. after program launch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metrics to quantify business impact and ROI.</a:t>
            </a:r>
            <a:endParaRPr b="0" i="0" sz="1250" u="none" cap="none" strike="noStrike"/>
          </a:p>
        </p:txBody>
      </p:sp>
      <p:sp>
        <p:nvSpPr>
          <p:cNvPr id="573" name="Google Shape;573;p32"/>
          <p:cNvSpPr/>
          <p:nvPr/>
        </p:nvSpPr>
        <p:spPr>
          <a:xfrm>
            <a:off x="7632621" y="4250650"/>
            <a:ext cx="6203871" cy="158710"/>
          </a:xfrm>
          <a:prstGeom prst="roundRect">
            <a:avLst>
              <a:gd fmla="val 4201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32"/>
          <p:cNvSpPr/>
          <p:nvPr/>
        </p:nvSpPr>
        <p:spPr>
          <a:xfrm>
            <a:off x="7394496" y="4091940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75" name="Google Shape;575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13558" y="4181237"/>
            <a:ext cx="238125" cy="297656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32"/>
          <p:cNvSpPr/>
          <p:nvPr/>
        </p:nvSpPr>
        <p:spPr>
          <a:xfrm>
            <a:off x="7553206" y="4726900"/>
            <a:ext cx="3121104" cy="260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Petrona"/>
              <a:buNone/>
            </a:pPr>
            <a:r>
              <a:rPr b="1" i="0" lang="en-US" sz="1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4. Long-Term Strategic Evolution</a:t>
            </a:r>
            <a:endParaRPr b="0" i="0" sz="1600" u="none" cap="none" strike="noStrike"/>
          </a:p>
        </p:txBody>
      </p:sp>
      <p:sp>
        <p:nvSpPr>
          <p:cNvPr id="577" name="Google Shape;577;p32"/>
          <p:cNvSpPr/>
          <p:nvPr/>
        </p:nvSpPr>
        <p:spPr>
          <a:xfrm>
            <a:off x="7553206" y="5082540"/>
            <a:ext cx="6124694" cy="762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Integrate </a:t>
            </a: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external market data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including seasonality trends, competitor pricing intelligence, and macro travel trends. Progress from descriptive segmentation to </a:t>
            </a: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predictive modeling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for churn prediction and upgrade likelihood assessment.</a:t>
            </a:r>
            <a:endParaRPr b="0" i="0" sz="1250" u="none" cap="none" strike="noStrike"/>
          </a:p>
        </p:txBody>
      </p:sp>
      <p:sp>
        <p:nvSpPr>
          <p:cNvPr id="578" name="Google Shape;578;p32"/>
          <p:cNvSpPr/>
          <p:nvPr/>
        </p:nvSpPr>
        <p:spPr>
          <a:xfrm>
            <a:off x="793790" y="6479738"/>
            <a:ext cx="3897154" cy="3125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Petrona"/>
              <a:buNone/>
            </a:pPr>
            <a:r>
              <a:rPr b="1" i="0" lang="en-US" sz="19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Next Phase: Prescriptive Analytics</a:t>
            </a:r>
            <a:endParaRPr b="0" i="0" sz="1950" u="none" cap="none" strike="noStrike"/>
          </a:p>
        </p:txBody>
      </p:sp>
      <p:sp>
        <p:nvSpPr>
          <p:cNvPr id="579" name="Google Shape;579;p32"/>
          <p:cNvSpPr/>
          <p:nvPr/>
        </p:nvSpPr>
        <p:spPr>
          <a:xfrm>
            <a:off x="793790" y="7030403"/>
            <a:ext cx="13042821" cy="508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Evolve the platform into </a:t>
            </a:r>
            <a:r>
              <a:rPr b="1" i="0" lang="en-US" sz="12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prescriptive analytics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that automatically recommends the </a:t>
            </a:r>
            <a:r>
              <a:rPr b="0" i="1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right perk at the right time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for each individual user, creating a truly personalized and anticipatory customer experience.</a:t>
            </a:r>
            <a:endParaRPr b="0" i="0" sz="125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3"/>
          <p:cNvSpPr txBox="1"/>
          <p:nvPr/>
        </p:nvSpPr>
        <p:spPr>
          <a:xfrm>
            <a:off x="2346900" y="3745350"/>
            <a:ext cx="9936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/>
              <a:t>Thank You!</a:t>
            </a:r>
            <a:endParaRPr b="1"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4"/>
          <p:cNvSpPr/>
          <p:nvPr/>
        </p:nvSpPr>
        <p:spPr>
          <a:xfrm>
            <a:off x="793790" y="1019413"/>
            <a:ext cx="5209937" cy="6512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Petrona"/>
              <a:buNone/>
            </a:pPr>
            <a:r>
              <a:rPr b="1" i="0" lang="en-US" sz="41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Agenda</a:t>
            </a:r>
            <a:endParaRPr b="0" i="0" sz="4100" u="none" cap="none" strike="noStrike"/>
          </a:p>
        </p:txBody>
      </p:sp>
      <p:sp>
        <p:nvSpPr>
          <p:cNvPr id="332" name="Google Shape;332;p24"/>
          <p:cNvSpPr/>
          <p:nvPr/>
        </p:nvSpPr>
        <p:spPr>
          <a:xfrm>
            <a:off x="793790" y="2067520"/>
            <a:ext cx="198358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Petrona"/>
              <a:buNone/>
            </a:pPr>
            <a:r>
              <a:rPr lang="en-US" sz="15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1550" u="none" cap="none" strike="noStrike"/>
          </a:p>
        </p:txBody>
      </p:sp>
      <p:sp>
        <p:nvSpPr>
          <p:cNvPr id="333" name="Google Shape;333;p24"/>
          <p:cNvSpPr/>
          <p:nvPr/>
        </p:nvSpPr>
        <p:spPr>
          <a:xfrm>
            <a:off x="793790" y="2381845"/>
            <a:ext cx="4215289" cy="22860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4"/>
          <p:cNvSpPr/>
          <p:nvPr/>
        </p:nvSpPr>
        <p:spPr>
          <a:xfrm>
            <a:off x="793790" y="2526744"/>
            <a:ext cx="2922151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Business Understanding</a:t>
            </a:r>
            <a:endParaRPr b="0" i="0" sz="2050" u="none" cap="none" strike="noStrike"/>
          </a:p>
        </p:txBody>
      </p:sp>
      <p:sp>
        <p:nvSpPr>
          <p:cNvPr id="335" name="Google Shape;335;p24"/>
          <p:cNvSpPr/>
          <p:nvPr/>
        </p:nvSpPr>
        <p:spPr>
          <a:xfrm>
            <a:off x="793790" y="2971443"/>
            <a:ext cx="4215289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TravelTide's market position and competitive landscape analysis</a:t>
            </a:r>
            <a:endParaRPr b="0" i="0" sz="1550" u="none" cap="none" strike="noStrike"/>
          </a:p>
        </p:txBody>
      </p:sp>
      <p:sp>
        <p:nvSpPr>
          <p:cNvPr id="336" name="Google Shape;336;p24"/>
          <p:cNvSpPr/>
          <p:nvPr/>
        </p:nvSpPr>
        <p:spPr>
          <a:xfrm>
            <a:off x="9621200" y="2011795"/>
            <a:ext cx="1983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Petrona"/>
              <a:buNone/>
            </a:pPr>
            <a:r>
              <a:rPr lang="en-US" sz="15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1550" u="none" cap="none" strike="noStrike"/>
          </a:p>
        </p:txBody>
      </p:sp>
      <p:sp>
        <p:nvSpPr>
          <p:cNvPr id="337" name="Google Shape;337;p24"/>
          <p:cNvSpPr/>
          <p:nvPr/>
        </p:nvSpPr>
        <p:spPr>
          <a:xfrm>
            <a:off x="5207437" y="2381845"/>
            <a:ext cx="4215408" cy="22860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"/>
          <p:cNvSpPr/>
          <p:nvPr/>
        </p:nvSpPr>
        <p:spPr>
          <a:xfrm>
            <a:off x="5207437" y="2526744"/>
            <a:ext cx="2604968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Problem Statement</a:t>
            </a:r>
            <a:endParaRPr b="0" i="0" sz="2050" u="none" cap="none" strike="noStrike"/>
          </a:p>
        </p:txBody>
      </p:sp>
      <p:sp>
        <p:nvSpPr>
          <p:cNvPr id="339" name="Google Shape;339;p24"/>
          <p:cNvSpPr/>
          <p:nvPr/>
        </p:nvSpPr>
        <p:spPr>
          <a:xfrm>
            <a:off x="5207437" y="2971443"/>
            <a:ext cx="4215408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Identifying retention challenges and their business impact</a:t>
            </a:r>
            <a:endParaRPr b="0" i="0" sz="1550" u="none" cap="none" strike="noStrike"/>
          </a:p>
        </p:txBody>
      </p:sp>
      <p:sp>
        <p:nvSpPr>
          <p:cNvPr id="340" name="Google Shape;340;p24"/>
          <p:cNvSpPr/>
          <p:nvPr/>
        </p:nvSpPr>
        <p:spPr>
          <a:xfrm>
            <a:off x="9621203" y="2381845"/>
            <a:ext cx="4215289" cy="22860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4"/>
          <p:cNvSpPr/>
          <p:nvPr/>
        </p:nvSpPr>
        <p:spPr>
          <a:xfrm>
            <a:off x="9621203" y="2526744"/>
            <a:ext cx="2604968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Solution Approach</a:t>
            </a:r>
            <a:endParaRPr b="0" i="0" sz="2050" u="none" cap="none" strike="noStrike"/>
          </a:p>
        </p:txBody>
      </p:sp>
      <p:sp>
        <p:nvSpPr>
          <p:cNvPr id="342" name="Google Shape;342;p24"/>
          <p:cNvSpPr/>
          <p:nvPr/>
        </p:nvSpPr>
        <p:spPr>
          <a:xfrm>
            <a:off x="9621203" y="2971443"/>
            <a:ext cx="4215289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Data-driven methodology for personalized rewards program</a:t>
            </a:r>
            <a:endParaRPr b="0" i="0" sz="1550" u="none" cap="none" strike="noStrike"/>
          </a:p>
        </p:txBody>
      </p:sp>
      <p:sp>
        <p:nvSpPr>
          <p:cNvPr id="343" name="Google Shape;343;p24"/>
          <p:cNvSpPr/>
          <p:nvPr/>
        </p:nvSpPr>
        <p:spPr>
          <a:xfrm>
            <a:off x="793790" y="3953708"/>
            <a:ext cx="198358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Petrona"/>
              <a:buNone/>
            </a:pPr>
            <a:r>
              <a:rPr lang="en-US" sz="15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4</a:t>
            </a:r>
            <a:endParaRPr b="0" i="0" sz="1550" u="none" cap="none" strike="noStrike"/>
          </a:p>
        </p:txBody>
      </p:sp>
      <p:sp>
        <p:nvSpPr>
          <p:cNvPr id="344" name="Google Shape;344;p24"/>
          <p:cNvSpPr/>
          <p:nvPr/>
        </p:nvSpPr>
        <p:spPr>
          <a:xfrm>
            <a:off x="793790" y="4268033"/>
            <a:ext cx="4215289" cy="22860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4"/>
          <p:cNvSpPr/>
          <p:nvPr/>
        </p:nvSpPr>
        <p:spPr>
          <a:xfrm>
            <a:off x="793790" y="4412933"/>
            <a:ext cx="2887028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Customer Segmentation</a:t>
            </a:r>
            <a:endParaRPr b="0" i="0" sz="2050" u="none" cap="none" strike="noStrike"/>
          </a:p>
        </p:txBody>
      </p:sp>
      <p:sp>
        <p:nvSpPr>
          <p:cNvPr id="346" name="Google Shape;346;p24"/>
          <p:cNvSpPr/>
          <p:nvPr/>
        </p:nvSpPr>
        <p:spPr>
          <a:xfrm>
            <a:off x="793790" y="4857631"/>
            <a:ext cx="4215289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RFM analysis and behavioral clustering insights</a:t>
            </a:r>
            <a:endParaRPr b="0" i="0" sz="1550" u="none" cap="none" strike="noStrike"/>
          </a:p>
        </p:txBody>
      </p:sp>
      <p:sp>
        <p:nvSpPr>
          <p:cNvPr id="347" name="Google Shape;347;p24"/>
          <p:cNvSpPr/>
          <p:nvPr/>
        </p:nvSpPr>
        <p:spPr>
          <a:xfrm>
            <a:off x="5207437" y="3953708"/>
            <a:ext cx="198358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Petrona"/>
              <a:buNone/>
            </a:pPr>
            <a:r>
              <a:rPr lang="en-US" sz="15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5</a:t>
            </a:r>
            <a:endParaRPr b="0" i="0" sz="1550" u="none" cap="none" strike="noStrike"/>
          </a:p>
        </p:txBody>
      </p:sp>
      <p:sp>
        <p:nvSpPr>
          <p:cNvPr id="348" name="Google Shape;348;p24"/>
          <p:cNvSpPr/>
          <p:nvPr/>
        </p:nvSpPr>
        <p:spPr>
          <a:xfrm>
            <a:off x="5207437" y="4268033"/>
            <a:ext cx="4215408" cy="22860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4"/>
          <p:cNvSpPr/>
          <p:nvPr/>
        </p:nvSpPr>
        <p:spPr>
          <a:xfrm>
            <a:off x="5207437" y="4412933"/>
            <a:ext cx="2604968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Tableau Dashboard</a:t>
            </a:r>
            <a:endParaRPr b="0" i="0" sz="2050" u="none" cap="none" strike="noStrike"/>
          </a:p>
        </p:txBody>
      </p:sp>
      <p:sp>
        <p:nvSpPr>
          <p:cNvPr id="350" name="Google Shape;350;p24"/>
          <p:cNvSpPr/>
          <p:nvPr/>
        </p:nvSpPr>
        <p:spPr>
          <a:xfrm>
            <a:off x="5207437" y="4857631"/>
            <a:ext cx="4215408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Interactive analytics and visualization platform</a:t>
            </a:r>
            <a:endParaRPr b="0" i="0" sz="1550" u="none" cap="none" strike="noStrike"/>
          </a:p>
        </p:txBody>
      </p:sp>
      <p:sp>
        <p:nvSpPr>
          <p:cNvPr id="351" name="Google Shape;351;p24"/>
          <p:cNvSpPr/>
          <p:nvPr/>
        </p:nvSpPr>
        <p:spPr>
          <a:xfrm>
            <a:off x="9621203" y="3953708"/>
            <a:ext cx="198358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Petrona"/>
              <a:buNone/>
            </a:pPr>
            <a:r>
              <a:rPr lang="en-US" sz="15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6</a:t>
            </a:r>
            <a:endParaRPr b="0" i="0" sz="1550" u="none" cap="none" strike="noStrike"/>
          </a:p>
        </p:txBody>
      </p:sp>
      <p:sp>
        <p:nvSpPr>
          <p:cNvPr id="352" name="Google Shape;352;p24"/>
          <p:cNvSpPr/>
          <p:nvPr/>
        </p:nvSpPr>
        <p:spPr>
          <a:xfrm>
            <a:off x="9621203" y="4268033"/>
            <a:ext cx="4215289" cy="22860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4"/>
          <p:cNvSpPr/>
          <p:nvPr/>
        </p:nvSpPr>
        <p:spPr>
          <a:xfrm>
            <a:off x="9621203" y="4412933"/>
            <a:ext cx="2604968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Pros and Cons</a:t>
            </a:r>
            <a:endParaRPr b="0" i="0" sz="2050" u="none" cap="none" strike="noStrike"/>
          </a:p>
        </p:txBody>
      </p:sp>
      <p:sp>
        <p:nvSpPr>
          <p:cNvPr id="354" name="Google Shape;354;p24"/>
          <p:cNvSpPr/>
          <p:nvPr/>
        </p:nvSpPr>
        <p:spPr>
          <a:xfrm>
            <a:off x="9621203" y="4857631"/>
            <a:ext cx="4215289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Strategic assessment of approach benefits and risks</a:t>
            </a:r>
            <a:endParaRPr b="0" i="0" sz="1550" u="none" cap="none" strike="noStrike"/>
          </a:p>
        </p:txBody>
      </p:sp>
      <p:sp>
        <p:nvSpPr>
          <p:cNvPr id="355" name="Google Shape;355;p24"/>
          <p:cNvSpPr/>
          <p:nvPr/>
        </p:nvSpPr>
        <p:spPr>
          <a:xfrm>
            <a:off x="793790" y="5839897"/>
            <a:ext cx="198358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Petrona"/>
              <a:buNone/>
            </a:pPr>
            <a:r>
              <a:rPr lang="en-US" sz="15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7</a:t>
            </a:r>
            <a:endParaRPr b="0" i="0" sz="1550" u="none" cap="none" strike="noStrike"/>
          </a:p>
        </p:txBody>
      </p:sp>
      <p:sp>
        <p:nvSpPr>
          <p:cNvPr id="356" name="Google Shape;356;p24"/>
          <p:cNvSpPr/>
          <p:nvPr/>
        </p:nvSpPr>
        <p:spPr>
          <a:xfrm>
            <a:off x="793790" y="6154222"/>
            <a:ext cx="13042702" cy="22860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4"/>
          <p:cNvSpPr/>
          <p:nvPr/>
        </p:nvSpPr>
        <p:spPr>
          <a:xfrm>
            <a:off x="793790" y="6299121"/>
            <a:ext cx="3098721" cy="325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Future Recommendations</a:t>
            </a:r>
            <a:endParaRPr b="0" i="0" sz="2050" u="none" cap="none" strike="noStrike"/>
          </a:p>
        </p:txBody>
      </p:sp>
      <p:sp>
        <p:nvSpPr>
          <p:cNvPr id="358" name="Google Shape;358;p24"/>
          <p:cNvSpPr/>
          <p:nvPr/>
        </p:nvSpPr>
        <p:spPr>
          <a:xfrm>
            <a:off x="793790" y="6743819"/>
            <a:ext cx="13042702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Long-term strategy and implementation roadmap</a:t>
            </a:r>
            <a:endParaRPr b="0" i="0" sz="1550" u="none" cap="none" strike="noStrike"/>
          </a:p>
        </p:txBody>
      </p:sp>
      <p:sp>
        <p:nvSpPr>
          <p:cNvPr id="359" name="Google Shape;359;p24"/>
          <p:cNvSpPr/>
          <p:nvPr/>
        </p:nvSpPr>
        <p:spPr>
          <a:xfrm>
            <a:off x="5207537" y="2011695"/>
            <a:ext cx="1983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Petrona"/>
              <a:buNone/>
            </a:pPr>
            <a:r>
              <a:rPr lang="en-US" sz="15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5"/>
          <p:cNvSpPr/>
          <p:nvPr/>
        </p:nvSpPr>
        <p:spPr>
          <a:xfrm>
            <a:off x="782241" y="540187"/>
            <a:ext cx="5184219" cy="5775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Petrona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Business Understanding</a:t>
            </a:r>
            <a:endParaRPr b="0" i="0" sz="3600" u="none" cap="none" strike="noStrike"/>
          </a:p>
        </p:txBody>
      </p:sp>
      <p:sp>
        <p:nvSpPr>
          <p:cNvPr id="366" name="Google Shape;366;p25"/>
          <p:cNvSpPr/>
          <p:nvPr/>
        </p:nvSpPr>
        <p:spPr>
          <a:xfrm>
            <a:off x="782252" y="1540075"/>
            <a:ext cx="131625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E7BF6A"/>
              </a:buClr>
              <a:buSzPts val="1350"/>
              <a:buFont typeface="Inter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Founded in 2021 (post-COVID)</a:t>
            </a:r>
            <a:r>
              <a:rPr b="0" i="0" lang="en-US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0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as an innovative e-booking platform designed to capture the surge in digital travel demand following the pandemic recovery.</a:t>
            </a:r>
            <a:endParaRPr b="0" i="0" sz="1800" u="none" cap="none" strike="noStrike"/>
          </a:p>
        </p:txBody>
      </p:sp>
      <p:sp>
        <p:nvSpPr>
          <p:cNvPr id="367" name="Google Shape;367;p25"/>
          <p:cNvSpPr/>
          <p:nvPr/>
        </p:nvSpPr>
        <p:spPr>
          <a:xfrm>
            <a:off x="782252" y="2404100"/>
            <a:ext cx="131625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E7BF6A"/>
              </a:buClr>
              <a:buSzPts val="1350"/>
              <a:buFont typeface="Inter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Competitive Edge</a:t>
            </a:r>
            <a:r>
              <a:rPr b="0" i="0" lang="en-US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</a:t>
            </a:r>
            <a:r>
              <a:rPr b="0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TravelTide differentiates itself through the largest travel inventory in the market combined with best-in-class search technology that delivers personalized results in milliseconds.</a:t>
            </a:r>
            <a:endParaRPr b="0" i="0" sz="1800" u="none" cap="none" strike="noStrike"/>
          </a:p>
        </p:txBody>
      </p:sp>
      <p:sp>
        <p:nvSpPr>
          <p:cNvPr id="368" name="Google Shape;368;p25"/>
          <p:cNvSpPr/>
          <p:nvPr/>
        </p:nvSpPr>
        <p:spPr>
          <a:xfrm>
            <a:off x="782252" y="3268111"/>
            <a:ext cx="13329900" cy="7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E7BF6A"/>
              </a:buClr>
              <a:buSzPts val="1350"/>
              <a:buFont typeface="Inter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Business Challenge</a:t>
            </a:r>
            <a:r>
              <a:rPr b="0" i="0" lang="en-US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r>
              <a:rPr b="0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Despite experiencing rapid user acquisition and growth, the company faces a critical weakness in customer retention that threatens long-term profitability and market position.</a:t>
            </a:r>
            <a:endParaRPr b="0" i="0" sz="1800" u="none" cap="none" strike="noStrike"/>
          </a:p>
        </p:txBody>
      </p:sp>
      <p:sp>
        <p:nvSpPr>
          <p:cNvPr id="369" name="Google Shape;369;p25"/>
          <p:cNvSpPr/>
          <p:nvPr/>
        </p:nvSpPr>
        <p:spPr>
          <a:xfrm>
            <a:off x="1694400" y="4425175"/>
            <a:ext cx="4238100" cy="3264300"/>
          </a:xfrm>
          <a:prstGeom prst="roundRect">
            <a:avLst>
              <a:gd fmla="val 1952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5"/>
          <p:cNvSpPr/>
          <p:nvPr/>
        </p:nvSpPr>
        <p:spPr>
          <a:xfrm>
            <a:off x="1912056" y="4583431"/>
            <a:ext cx="23103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Petrona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Business Goal</a:t>
            </a:r>
            <a:endParaRPr b="0" i="0" sz="1800" u="none" cap="none" strike="noStrike"/>
          </a:p>
        </p:txBody>
      </p:sp>
      <p:sp>
        <p:nvSpPr>
          <p:cNvPr id="371" name="Google Shape;371;p25"/>
          <p:cNvSpPr/>
          <p:nvPr/>
        </p:nvSpPr>
        <p:spPr>
          <a:xfrm>
            <a:off x="1912050" y="5185949"/>
            <a:ext cx="3802800" cy="22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Launch a comprehensive </a:t>
            </a:r>
            <a:r>
              <a:rPr b="1" i="0" lang="en-US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personalized rewards program</a:t>
            </a:r>
            <a:r>
              <a:rPr b="0" i="0" lang="en-US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that significantly boosts customer loyalty, increases engagement rates, and creates sustainable competitive differentiation in the crowded travel booking market.</a:t>
            </a:r>
            <a:endParaRPr b="0" i="0" u="none" cap="none" strike="noStrike"/>
          </a:p>
        </p:txBody>
      </p:sp>
      <p:sp>
        <p:nvSpPr>
          <p:cNvPr id="372" name="Google Shape;372;p25"/>
          <p:cNvSpPr/>
          <p:nvPr/>
        </p:nvSpPr>
        <p:spPr>
          <a:xfrm>
            <a:off x="8022727" y="4425186"/>
            <a:ext cx="4238100" cy="3264300"/>
          </a:xfrm>
          <a:prstGeom prst="roundRect">
            <a:avLst>
              <a:gd fmla="val 1952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5"/>
          <p:cNvSpPr/>
          <p:nvPr/>
        </p:nvSpPr>
        <p:spPr>
          <a:xfrm>
            <a:off x="8206322" y="4583418"/>
            <a:ext cx="36174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Petrona"/>
              <a:buNone/>
            </a:pPr>
            <a:r>
              <a:rPr b="1" i="0" lang="en-US" sz="24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Core Customer Value</a:t>
            </a:r>
            <a:endParaRPr b="0" i="0" sz="2400" u="none" cap="none" strike="noStrike"/>
          </a:p>
        </p:txBody>
      </p:sp>
      <p:sp>
        <p:nvSpPr>
          <p:cNvPr id="374" name="Google Shape;374;p25"/>
          <p:cNvSpPr/>
          <p:nvPr/>
        </p:nvSpPr>
        <p:spPr>
          <a:xfrm>
            <a:off x="8206322" y="5185959"/>
            <a:ext cx="38709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Save time</a:t>
            </a:r>
            <a:endParaRPr b="0" i="0" sz="1800" u="none" cap="none" strike="noStrike"/>
          </a:p>
        </p:txBody>
      </p:sp>
      <p:sp>
        <p:nvSpPr>
          <p:cNvPr id="375" name="Google Shape;375;p25"/>
          <p:cNvSpPr/>
          <p:nvPr/>
        </p:nvSpPr>
        <p:spPr>
          <a:xfrm>
            <a:off x="8206322" y="5742021"/>
            <a:ext cx="39552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Tailored travel experiences</a:t>
            </a:r>
            <a:r>
              <a:rPr b="0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0" i="0" sz="1800" u="none" cap="none" strike="noStrike"/>
          </a:p>
        </p:txBody>
      </p:sp>
      <p:sp>
        <p:nvSpPr>
          <p:cNvPr id="376" name="Google Shape;376;p25"/>
          <p:cNvSpPr/>
          <p:nvPr/>
        </p:nvSpPr>
        <p:spPr>
          <a:xfrm>
            <a:off x="8206321" y="6239731"/>
            <a:ext cx="3870900" cy="7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Deals + personalization</a:t>
            </a:r>
            <a:r>
              <a:rPr b="0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0" i="0" sz="18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6"/>
          <p:cNvSpPr/>
          <p:nvPr/>
        </p:nvSpPr>
        <p:spPr>
          <a:xfrm>
            <a:off x="781526" y="539234"/>
            <a:ext cx="4872752" cy="609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Petrona"/>
              <a:buNone/>
            </a:pPr>
            <a:r>
              <a:rPr b="1" i="0" lang="en-US" sz="38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Problem Statement</a:t>
            </a:r>
            <a:endParaRPr b="0" i="0" sz="3800" u="none" cap="none" strike="noStrike"/>
          </a:p>
        </p:txBody>
      </p:sp>
      <p:sp>
        <p:nvSpPr>
          <p:cNvPr id="383" name="Google Shape;383;p26"/>
          <p:cNvSpPr/>
          <p:nvPr/>
        </p:nvSpPr>
        <p:spPr>
          <a:xfrm>
            <a:off x="781526" y="1635443"/>
            <a:ext cx="6307217" cy="2169557"/>
          </a:xfrm>
          <a:prstGeom prst="roundRect">
            <a:avLst>
              <a:gd fmla="val 3594" name="adj"/>
            </a:avLst>
          </a:prstGeom>
          <a:solidFill>
            <a:srgbClr val="FFB3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84" name="Google Shape;38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7145" y="1867495"/>
            <a:ext cx="304443" cy="243602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26"/>
          <p:cNvSpPr/>
          <p:nvPr/>
        </p:nvSpPr>
        <p:spPr>
          <a:xfrm>
            <a:off x="1457206" y="1867376"/>
            <a:ext cx="2436376" cy="304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Petrona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Core Problem</a:t>
            </a:r>
            <a:endParaRPr b="0" i="0" sz="1900" u="none" cap="none" strike="noStrike"/>
          </a:p>
        </p:txBody>
      </p:sp>
      <p:sp>
        <p:nvSpPr>
          <p:cNvPr id="386" name="Google Shape;386;p26"/>
          <p:cNvSpPr/>
          <p:nvPr/>
        </p:nvSpPr>
        <p:spPr>
          <a:xfrm>
            <a:off x="1457206" y="2357438"/>
            <a:ext cx="5445919" cy="1187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TravelTide demonstrates </a:t>
            </a:r>
            <a:r>
              <a:rPr b="1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rapid customer growth</a:t>
            </a:r>
            <a:r>
              <a:rPr b="0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in new user acquisition but suffers from </a:t>
            </a:r>
            <a:r>
              <a:rPr b="1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significantly low retention and loyalty rates</a:t>
            </a:r>
            <a:r>
              <a:rPr b="0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, creating an unsustainable business model that prioritizes volume over value.</a:t>
            </a:r>
            <a:endParaRPr b="0" i="0" sz="1450" u="none" cap="none" strike="noStrike"/>
          </a:p>
        </p:txBody>
      </p:sp>
      <p:sp>
        <p:nvSpPr>
          <p:cNvPr id="387" name="Google Shape;387;p26"/>
          <p:cNvSpPr/>
          <p:nvPr/>
        </p:nvSpPr>
        <p:spPr>
          <a:xfrm>
            <a:off x="7549277" y="1635443"/>
            <a:ext cx="6307217" cy="2169557"/>
          </a:xfrm>
          <a:prstGeom prst="roundRect">
            <a:avLst>
              <a:gd fmla="val 3594" name="adj"/>
            </a:avLst>
          </a:prstGeom>
          <a:solidFill>
            <a:srgbClr val="FCF2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88" name="Google Shape;388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4895" y="1867495"/>
            <a:ext cx="304443" cy="243602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26"/>
          <p:cNvSpPr/>
          <p:nvPr/>
        </p:nvSpPr>
        <p:spPr>
          <a:xfrm>
            <a:off x="8224957" y="1867376"/>
            <a:ext cx="2436376" cy="304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Petrona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Business Impact</a:t>
            </a:r>
            <a:endParaRPr b="0" i="0" sz="1900" u="none" cap="none" strike="noStrike"/>
          </a:p>
        </p:txBody>
      </p:sp>
      <p:sp>
        <p:nvSpPr>
          <p:cNvPr id="390" name="Google Shape;390;p26"/>
          <p:cNvSpPr/>
          <p:nvPr/>
        </p:nvSpPr>
        <p:spPr>
          <a:xfrm>
            <a:off x="8224957" y="2357438"/>
            <a:ext cx="5445919" cy="1187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High </a:t>
            </a:r>
            <a:r>
              <a:rPr b="1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churn rate</a:t>
            </a:r>
            <a:r>
              <a:rPr b="0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results in customers migrating to competitors, while low </a:t>
            </a:r>
            <a:r>
              <a:rPr b="1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repeat booking rates</a:t>
            </a:r>
            <a:r>
              <a:rPr b="0" i="0" lang="en-US" sz="1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severely limit customer lifetime value and long-term revenue growth potential.</a:t>
            </a:r>
            <a:endParaRPr b="0" i="0" sz="1450" u="none" cap="none" strike="noStrike"/>
          </a:p>
        </p:txBody>
      </p:sp>
      <p:sp>
        <p:nvSpPr>
          <p:cNvPr id="391" name="Google Shape;391;p26"/>
          <p:cNvSpPr/>
          <p:nvPr/>
        </p:nvSpPr>
        <p:spPr>
          <a:xfrm>
            <a:off x="781526" y="4222433"/>
            <a:ext cx="6440805" cy="3467814"/>
          </a:xfrm>
          <a:prstGeom prst="roundRect">
            <a:avLst>
              <a:gd fmla="val 2248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6"/>
          <p:cNvSpPr/>
          <p:nvPr/>
        </p:nvSpPr>
        <p:spPr>
          <a:xfrm>
            <a:off x="781526" y="4222433"/>
            <a:ext cx="91440" cy="3467814"/>
          </a:xfrm>
          <a:prstGeom prst="roundRect">
            <a:avLst>
              <a:gd fmla="val 85263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26"/>
          <p:cNvSpPr/>
          <p:nvPr/>
        </p:nvSpPr>
        <p:spPr>
          <a:xfrm>
            <a:off x="1081445" y="4430911"/>
            <a:ext cx="2436376" cy="304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Petrona"/>
              <a:buNone/>
            </a:pPr>
            <a:r>
              <a:rPr b="1" i="0" lang="en-US" sz="19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Root Causes</a:t>
            </a:r>
            <a:endParaRPr b="0" i="0" sz="1900" u="none" cap="none" strike="noStrike"/>
          </a:p>
        </p:txBody>
      </p:sp>
      <p:sp>
        <p:nvSpPr>
          <p:cNvPr id="394" name="Google Shape;394;p26"/>
          <p:cNvSpPr/>
          <p:nvPr/>
        </p:nvSpPr>
        <p:spPr>
          <a:xfrm>
            <a:off x="1081445" y="4846677"/>
            <a:ext cx="5932408" cy="593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Char char="•"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Limited personalization in customer experience across booking journey</a:t>
            </a:r>
            <a:endParaRPr b="0" i="0" sz="1450" u="none" cap="none" strike="noStrike"/>
          </a:p>
        </p:txBody>
      </p:sp>
      <p:sp>
        <p:nvSpPr>
          <p:cNvPr id="395" name="Google Shape;395;p26"/>
          <p:cNvSpPr/>
          <p:nvPr/>
        </p:nvSpPr>
        <p:spPr>
          <a:xfrm>
            <a:off x="1081445" y="5505450"/>
            <a:ext cx="5932408" cy="593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Char char="•"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Rewards and perks not strategically aligned with diverse customer preferences and behaviors</a:t>
            </a:r>
            <a:endParaRPr b="0" i="0" sz="1450" u="none" cap="none" strike="noStrike"/>
          </a:p>
        </p:txBody>
      </p:sp>
      <p:sp>
        <p:nvSpPr>
          <p:cNvPr id="396" name="Google Shape;396;p26"/>
          <p:cNvSpPr/>
          <p:nvPr/>
        </p:nvSpPr>
        <p:spPr>
          <a:xfrm>
            <a:off x="1081445" y="6164223"/>
            <a:ext cx="5932408" cy="593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Char char="•"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Underdeveloped customer engagement strategy beyond initial bookings</a:t>
            </a:r>
            <a:endParaRPr b="0" i="0" sz="1450" u="none" cap="none" strike="noStrike"/>
          </a:p>
        </p:txBody>
      </p:sp>
      <p:sp>
        <p:nvSpPr>
          <p:cNvPr id="397" name="Google Shape;397;p26"/>
          <p:cNvSpPr/>
          <p:nvPr/>
        </p:nvSpPr>
        <p:spPr>
          <a:xfrm>
            <a:off x="1081445" y="6822996"/>
            <a:ext cx="5932408" cy="5938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Char char="•"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Lack of data-driven insights to understand customer segments and motivations</a:t>
            </a:r>
            <a:endParaRPr b="0" i="0" sz="1450" u="none" cap="none" strike="noStrike"/>
          </a:p>
        </p:txBody>
      </p:sp>
      <p:sp>
        <p:nvSpPr>
          <p:cNvPr id="398" name="Google Shape;398;p26"/>
          <p:cNvSpPr/>
          <p:nvPr/>
        </p:nvSpPr>
        <p:spPr>
          <a:xfrm>
            <a:off x="7407950" y="4222433"/>
            <a:ext cx="6441000" cy="3467700"/>
          </a:xfrm>
          <a:prstGeom prst="roundRect">
            <a:avLst>
              <a:gd fmla="val 2248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26"/>
          <p:cNvSpPr/>
          <p:nvPr/>
        </p:nvSpPr>
        <p:spPr>
          <a:xfrm>
            <a:off x="7407950" y="4222433"/>
            <a:ext cx="91440" cy="3467814"/>
          </a:xfrm>
          <a:prstGeom prst="roundRect">
            <a:avLst>
              <a:gd fmla="val 85263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26"/>
          <p:cNvSpPr/>
          <p:nvPr/>
        </p:nvSpPr>
        <p:spPr>
          <a:xfrm>
            <a:off x="7707868" y="4430911"/>
            <a:ext cx="4106704" cy="304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Petrona"/>
              <a:buNone/>
            </a:pPr>
            <a:r>
              <a:rPr b="1" i="0" lang="en-US" sz="19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Affected Key Performance Indicators</a:t>
            </a:r>
            <a:endParaRPr b="0" i="0" sz="1900" u="none" cap="none" strike="noStrike"/>
          </a:p>
        </p:txBody>
      </p:sp>
      <p:sp>
        <p:nvSpPr>
          <p:cNvPr id="401" name="Google Shape;401;p26"/>
          <p:cNvSpPr/>
          <p:nvPr/>
        </p:nvSpPr>
        <p:spPr>
          <a:xfrm>
            <a:off x="7707868" y="4846677"/>
            <a:ext cx="5932527" cy="2969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Customer Retention Rate</a:t>
            </a:r>
            <a:endParaRPr b="0" i="0" sz="1450" u="none" cap="none" strike="noStrike"/>
          </a:p>
        </p:txBody>
      </p:sp>
      <p:sp>
        <p:nvSpPr>
          <p:cNvPr id="402" name="Google Shape;402;p26"/>
          <p:cNvSpPr/>
          <p:nvPr/>
        </p:nvSpPr>
        <p:spPr>
          <a:xfrm>
            <a:off x="7707875" y="5208503"/>
            <a:ext cx="59325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Customer Lifetime Value (CLV)</a:t>
            </a:r>
            <a:endParaRPr b="0" i="0" sz="1450" u="none" cap="none" strike="noStrike"/>
          </a:p>
        </p:txBody>
      </p:sp>
      <p:sp>
        <p:nvSpPr>
          <p:cNvPr id="403" name="Google Shape;403;p26"/>
          <p:cNvSpPr/>
          <p:nvPr/>
        </p:nvSpPr>
        <p:spPr>
          <a:xfrm>
            <a:off x="7736631" y="5541206"/>
            <a:ext cx="59325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Rewards Program Sign-up Conversion</a:t>
            </a:r>
            <a:endParaRPr b="0" i="0" sz="1450" u="none" cap="none" strike="noStrike"/>
          </a:p>
        </p:txBody>
      </p:sp>
      <p:sp>
        <p:nvSpPr>
          <p:cNvPr id="404" name="Google Shape;404;p26"/>
          <p:cNvSpPr/>
          <p:nvPr/>
        </p:nvSpPr>
        <p:spPr>
          <a:xfrm>
            <a:off x="7736625" y="5875755"/>
            <a:ext cx="59325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Repeat Booking Ratio</a:t>
            </a:r>
            <a:endParaRPr b="0" i="0" sz="1450" u="none" cap="none" strike="noStrike"/>
          </a:p>
        </p:txBody>
      </p:sp>
      <p:sp>
        <p:nvSpPr>
          <p:cNvPr id="405" name="Google Shape;405;p26"/>
          <p:cNvSpPr/>
          <p:nvPr/>
        </p:nvSpPr>
        <p:spPr>
          <a:xfrm>
            <a:off x="7736638" y="6185305"/>
            <a:ext cx="59325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Marketing Campaign Effectiveness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7"/>
          <p:cNvSpPr/>
          <p:nvPr/>
        </p:nvSpPr>
        <p:spPr>
          <a:xfrm>
            <a:off x="717178" y="177137"/>
            <a:ext cx="33678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Petrona"/>
              <a:buNone/>
            </a:pPr>
            <a:r>
              <a:rPr b="1" i="0" lang="en-US" sz="2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Solution Approach</a:t>
            </a:r>
            <a:endParaRPr b="0" i="0" sz="2650" u="none" cap="none" strike="noStrike"/>
          </a:p>
        </p:txBody>
      </p:sp>
      <p:sp>
        <p:nvSpPr>
          <p:cNvPr id="412" name="Google Shape;412;p27"/>
          <p:cNvSpPr/>
          <p:nvPr/>
        </p:nvSpPr>
        <p:spPr>
          <a:xfrm>
            <a:off x="909583" y="1045727"/>
            <a:ext cx="20205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Petrona"/>
              <a:buNone/>
            </a:pPr>
            <a:r>
              <a:rPr b="1" i="0" lang="en-US" sz="15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Primary Goal</a:t>
            </a:r>
            <a:endParaRPr b="0" i="0" sz="1550" u="none" cap="none" strike="noStrike"/>
          </a:p>
        </p:txBody>
      </p:sp>
      <p:sp>
        <p:nvSpPr>
          <p:cNvPr id="413" name="Google Shape;413;p27"/>
          <p:cNvSpPr/>
          <p:nvPr/>
        </p:nvSpPr>
        <p:spPr>
          <a:xfrm>
            <a:off x="909575" y="1434370"/>
            <a:ext cx="128589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00"/>
              <a:buFont typeface="Inter"/>
              <a:buNone/>
            </a:pPr>
            <a:r>
              <a:rPr b="0" i="0" lang="en-US" sz="1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</a:t>
            </a:r>
            <a:r>
              <a:rPr b="0" i="0" lang="en-US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ncrease customer retention through a </a:t>
            </a:r>
            <a:r>
              <a:rPr b="1" i="0" lang="en-US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personalized rewards program</a:t>
            </a:r>
            <a:r>
              <a:rPr b="0" i="0" lang="en-US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powered by sophisticated </a:t>
            </a:r>
            <a:r>
              <a:rPr b="1" i="0" lang="en-US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data-driven segmentation</a:t>
            </a:r>
            <a:r>
              <a:rPr b="0" i="0" lang="en-US" sz="1200" u="none" cap="none" strike="noStrik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that transforms one-time users into loyal brand advocates.</a:t>
            </a:r>
            <a:endParaRPr b="0" i="0" sz="1200" u="none" cap="none" strike="noStrike">
              <a:solidFill>
                <a:schemeClr val="dk2"/>
              </a:solidFill>
            </a:endParaRPr>
          </a:p>
        </p:txBody>
      </p:sp>
      <p:sp>
        <p:nvSpPr>
          <p:cNvPr id="414" name="Google Shape;414;p27"/>
          <p:cNvSpPr/>
          <p:nvPr/>
        </p:nvSpPr>
        <p:spPr>
          <a:xfrm>
            <a:off x="717178" y="1072272"/>
            <a:ext cx="15300" cy="987000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7"/>
          <p:cNvSpPr/>
          <p:nvPr/>
        </p:nvSpPr>
        <p:spPr>
          <a:xfrm>
            <a:off x="148350" y="2765259"/>
            <a:ext cx="14333700" cy="16500"/>
          </a:xfrm>
          <a:prstGeom prst="roundRect">
            <a:avLst>
              <a:gd fmla="val 299669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7EBD"/>
              </a:solidFill>
            </a:endParaRPr>
          </a:p>
        </p:txBody>
      </p:sp>
      <p:sp>
        <p:nvSpPr>
          <p:cNvPr id="416" name="Google Shape;416;p27"/>
          <p:cNvSpPr/>
          <p:nvPr/>
        </p:nvSpPr>
        <p:spPr>
          <a:xfrm>
            <a:off x="1514828" y="2765259"/>
            <a:ext cx="16500" cy="351600"/>
          </a:xfrm>
          <a:prstGeom prst="roundRect">
            <a:avLst>
              <a:gd fmla="val 299669" name="adj"/>
            </a:avLst>
          </a:prstGeom>
          <a:solidFill>
            <a:srgbClr val="F8ECD3"/>
          </a:solidFill>
          <a:ln>
            <a:noFill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7"/>
          <p:cNvSpPr/>
          <p:nvPr/>
        </p:nvSpPr>
        <p:spPr>
          <a:xfrm>
            <a:off x="1391187" y="2633400"/>
            <a:ext cx="263700" cy="263700"/>
          </a:xfrm>
          <a:prstGeom prst="roundRect">
            <a:avLst>
              <a:gd fmla="val 18675" name="adj"/>
            </a:avLst>
          </a:prstGeom>
          <a:solidFill>
            <a:srgbClr val="FFFFFF"/>
          </a:solidFill>
          <a:ln cap="flat" cmpd="sng" w="1027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8" name="Google Shape;41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5161" y="2655355"/>
            <a:ext cx="175769" cy="219808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27"/>
          <p:cNvSpPr/>
          <p:nvPr/>
        </p:nvSpPr>
        <p:spPr>
          <a:xfrm>
            <a:off x="327425" y="3245350"/>
            <a:ext cx="23913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132"/>
              <a:buFont typeface="Bricolage Grotesque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Data Exploration &amp; Cleaning</a:t>
            </a:r>
            <a:endParaRPr b="0" i="0" u="none" cap="none" strike="noStrike"/>
          </a:p>
        </p:txBody>
      </p:sp>
      <p:sp>
        <p:nvSpPr>
          <p:cNvPr id="420" name="Google Shape;420;p27"/>
          <p:cNvSpPr/>
          <p:nvPr/>
        </p:nvSpPr>
        <p:spPr>
          <a:xfrm>
            <a:off x="265572" y="3487722"/>
            <a:ext cx="2514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917"/>
              <a:buFont typeface="Inter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Ensure reliable, high-quality dataset foundation</a:t>
            </a:r>
            <a:endParaRPr b="0" i="0" u="none" cap="none" strike="noStrike"/>
          </a:p>
        </p:txBody>
      </p:sp>
      <p:sp>
        <p:nvSpPr>
          <p:cNvPr id="421" name="Google Shape;421;p27"/>
          <p:cNvSpPr/>
          <p:nvPr/>
        </p:nvSpPr>
        <p:spPr>
          <a:xfrm>
            <a:off x="4410845" y="2765259"/>
            <a:ext cx="16500" cy="351600"/>
          </a:xfrm>
          <a:prstGeom prst="roundRect">
            <a:avLst>
              <a:gd fmla="val 299669" name="adj"/>
            </a:avLst>
          </a:prstGeom>
          <a:solidFill>
            <a:srgbClr val="F8ECD3"/>
          </a:solidFill>
          <a:ln>
            <a:noFill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7"/>
          <p:cNvSpPr/>
          <p:nvPr/>
        </p:nvSpPr>
        <p:spPr>
          <a:xfrm>
            <a:off x="4287204" y="2633400"/>
            <a:ext cx="263700" cy="263700"/>
          </a:xfrm>
          <a:prstGeom prst="roundRect">
            <a:avLst>
              <a:gd fmla="val 18675" name="adj"/>
            </a:avLst>
          </a:prstGeom>
          <a:solidFill>
            <a:srgbClr val="FFFFFF"/>
          </a:solidFill>
          <a:ln cap="flat" cmpd="sng" w="1027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23" name="Google Shape;423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31178" y="2655355"/>
            <a:ext cx="175769" cy="219808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7"/>
          <p:cNvSpPr/>
          <p:nvPr/>
        </p:nvSpPr>
        <p:spPr>
          <a:xfrm>
            <a:off x="3370449" y="3210788"/>
            <a:ext cx="20973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132"/>
              <a:buFont typeface="Bricolage Grotesque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Feature Engineering</a:t>
            </a:r>
            <a:endParaRPr b="0" i="0" u="none" cap="none" strike="noStrike"/>
          </a:p>
        </p:txBody>
      </p:sp>
      <p:sp>
        <p:nvSpPr>
          <p:cNvPr id="425" name="Google Shape;425;p27"/>
          <p:cNvSpPr/>
          <p:nvPr/>
        </p:nvSpPr>
        <p:spPr>
          <a:xfrm>
            <a:off x="3161588" y="3487722"/>
            <a:ext cx="2514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917"/>
              <a:buFont typeface="Inter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Build comprehensive behavioral and demographic metrics</a:t>
            </a:r>
            <a:endParaRPr b="0" i="0" u="none" cap="none" strike="noStrike"/>
          </a:p>
        </p:txBody>
      </p:sp>
      <p:sp>
        <p:nvSpPr>
          <p:cNvPr id="426" name="Google Shape;426;p27"/>
          <p:cNvSpPr/>
          <p:nvPr/>
        </p:nvSpPr>
        <p:spPr>
          <a:xfrm>
            <a:off x="7306862" y="2765259"/>
            <a:ext cx="16500" cy="351600"/>
          </a:xfrm>
          <a:prstGeom prst="roundRect">
            <a:avLst>
              <a:gd fmla="val 299669" name="adj"/>
            </a:avLst>
          </a:prstGeom>
          <a:solidFill>
            <a:srgbClr val="F8ECD3"/>
          </a:solidFill>
          <a:ln>
            <a:noFill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7"/>
          <p:cNvSpPr/>
          <p:nvPr/>
        </p:nvSpPr>
        <p:spPr>
          <a:xfrm>
            <a:off x="7183221" y="2633400"/>
            <a:ext cx="263700" cy="263700"/>
          </a:xfrm>
          <a:prstGeom prst="roundRect">
            <a:avLst>
              <a:gd fmla="val 18675" name="adj"/>
            </a:avLst>
          </a:prstGeom>
          <a:solidFill>
            <a:srgbClr val="FFFFFF"/>
          </a:solidFill>
          <a:ln cap="flat" cmpd="sng" w="1027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28" name="Google Shape;428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27195" y="2655355"/>
            <a:ext cx="175769" cy="219808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27"/>
          <p:cNvSpPr/>
          <p:nvPr/>
        </p:nvSpPr>
        <p:spPr>
          <a:xfrm>
            <a:off x="6231275" y="3170438"/>
            <a:ext cx="2215500" cy="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132"/>
              <a:buFont typeface="Bricolage Grotesque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Customer Segmentation</a:t>
            </a:r>
            <a:endParaRPr b="0" i="0" u="none" cap="none" strike="noStrike"/>
          </a:p>
        </p:txBody>
      </p:sp>
      <p:sp>
        <p:nvSpPr>
          <p:cNvPr id="430" name="Google Shape;430;p27"/>
          <p:cNvSpPr/>
          <p:nvPr/>
        </p:nvSpPr>
        <p:spPr>
          <a:xfrm>
            <a:off x="6057605" y="3487722"/>
            <a:ext cx="2514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917"/>
              <a:buFont typeface="Inter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Define 3-5 distinct, actionable customer groups</a:t>
            </a:r>
            <a:endParaRPr b="0" i="0" u="none" cap="none" strike="noStrike"/>
          </a:p>
        </p:txBody>
      </p:sp>
      <p:sp>
        <p:nvSpPr>
          <p:cNvPr id="431" name="Google Shape;431;p27"/>
          <p:cNvSpPr/>
          <p:nvPr/>
        </p:nvSpPr>
        <p:spPr>
          <a:xfrm>
            <a:off x="10202879" y="2765259"/>
            <a:ext cx="16500" cy="351600"/>
          </a:xfrm>
          <a:prstGeom prst="roundRect">
            <a:avLst>
              <a:gd fmla="val 299669" name="adj"/>
            </a:avLst>
          </a:prstGeom>
          <a:solidFill>
            <a:srgbClr val="F8ECD3"/>
          </a:solidFill>
          <a:ln>
            <a:noFill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7"/>
          <p:cNvSpPr/>
          <p:nvPr/>
        </p:nvSpPr>
        <p:spPr>
          <a:xfrm>
            <a:off x="10079237" y="2633400"/>
            <a:ext cx="263700" cy="263700"/>
          </a:xfrm>
          <a:prstGeom prst="roundRect">
            <a:avLst>
              <a:gd fmla="val 18675" name="adj"/>
            </a:avLst>
          </a:prstGeom>
          <a:solidFill>
            <a:srgbClr val="FFFFFF"/>
          </a:solidFill>
          <a:ln cap="flat" cmpd="sng" w="1027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33" name="Google Shape;433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123211" y="2655355"/>
            <a:ext cx="175769" cy="219808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27"/>
          <p:cNvSpPr/>
          <p:nvPr/>
        </p:nvSpPr>
        <p:spPr>
          <a:xfrm>
            <a:off x="9099563" y="3223450"/>
            <a:ext cx="2097300" cy="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132"/>
              <a:buFont typeface="Bricolage Grotesque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Personalized Rewards</a:t>
            </a:r>
            <a:endParaRPr b="0" i="0" u="none" cap="none" strike="noStrike"/>
          </a:p>
        </p:txBody>
      </p:sp>
      <p:sp>
        <p:nvSpPr>
          <p:cNvPr id="435" name="Google Shape;435;p27"/>
          <p:cNvSpPr/>
          <p:nvPr/>
        </p:nvSpPr>
        <p:spPr>
          <a:xfrm>
            <a:off x="8953622" y="3534697"/>
            <a:ext cx="2514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917"/>
              <a:buFont typeface="Inter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Assign targeted perks to each identified segment</a:t>
            </a:r>
            <a:endParaRPr b="0" i="0" u="none" cap="none" strike="noStrike"/>
          </a:p>
        </p:txBody>
      </p:sp>
      <p:sp>
        <p:nvSpPr>
          <p:cNvPr id="436" name="Google Shape;436;p27"/>
          <p:cNvSpPr/>
          <p:nvPr/>
        </p:nvSpPr>
        <p:spPr>
          <a:xfrm>
            <a:off x="13098895" y="2765259"/>
            <a:ext cx="16500" cy="351600"/>
          </a:xfrm>
          <a:prstGeom prst="roundRect">
            <a:avLst>
              <a:gd fmla="val 299669" name="adj"/>
            </a:avLst>
          </a:prstGeom>
          <a:solidFill>
            <a:srgbClr val="F8ECD3"/>
          </a:solidFill>
          <a:ln>
            <a:noFill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7"/>
          <p:cNvSpPr/>
          <p:nvPr/>
        </p:nvSpPr>
        <p:spPr>
          <a:xfrm>
            <a:off x="12975253" y="2633400"/>
            <a:ext cx="263700" cy="263700"/>
          </a:xfrm>
          <a:prstGeom prst="roundRect">
            <a:avLst>
              <a:gd fmla="val 18675" name="adj"/>
            </a:avLst>
          </a:prstGeom>
          <a:solidFill>
            <a:srgbClr val="FFFFFF"/>
          </a:solidFill>
          <a:ln cap="flat" cmpd="sng" w="1027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38" name="Google Shape;438;p2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3019227" y="2655355"/>
            <a:ext cx="175769" cy="219808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27"/>
          <p:cNvSpPr/>
          <p:nvPr/>
        </p:nvSpPr>
        <p:spPr>
          <a:xfrm>
            <a:off x="12186600" y="3217525"/>
            <a:ext cx="18411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132"/>
              <a:buFont typeface="Bricolage Grotesque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Tableau Dashboard</a:t>
            </a:r>
            <a:endParaRPr b="0" i="0" u="none" cap="none" strike="noStrike"/>
          </a:p>
        </p:txBody>
      </p:sp>
      <p:sp>
        <p:nvSpPr>
          <p:cNvPr id="440" name="Google Shape;440;p27"/>
          <p:cNvSpPr/>
          <p:nvPr/>
        </p:nvSpPr>
        <p:spPr>
          <a:xfrm>
            <a:off x="11849638" y="3486222"/>
            <a:ext cx="2514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917"/>
              <a:buFont typeface="Inter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Track insights and enable data-driven decisions</a:t>
            </a:r>
            <a:endParaRPr b="0" i="0" u="none" cap="none" strike="noStrike"/>
          </a:p>
        </p:txBody>
      </p:sp>
      <p:sp>
        <p:nvSpPr>
          <p:cNvPr id="441" name="Google Shape;441;p27"/>
          <p:cNvSpPr/>
          <p:nvPr/>
        </p:nvSpPr>
        <p:spPr>
          <a:xfrm>
            <a:off x="172225" y="5077503"/>
            <a:ext cx="27579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132"/>
              <a:buFont typeface="Bricolage Grotesque"/>
              <a:buNone/>
            </a:pPr>
            <a:r>
              <a:rPr b="1" i="0" lang="en-US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Expected Business Outcomes</a:t>
            </a:r>
            <a:endParaRPr b="1" i="0" u="none" cap="none" strike="noStrike"/>
          </a:p>
        </p:txBody>
      </p:sp>
      <p:sp>
        <p:nvSpPr>
          <p:cNvPr id="442" name="Google Shape;442;p27"/>
          <p:cNvSpPr/>
          <p:nvPr/>
        </p:nvSpPr>
        <p:spPr>
          <a:xfrm>
            <a:off x="172225" y="5714360"/>
            <a:ext cx="4699500" cy="1371600"/>
          </a:xfrm>
          <a:prstGeom prst="roundRect">
            <a:avLst>
              <a:gd fmla="val 9091" name="adj"/>
            </a:avLst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43" name="Google Shape;443;p2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72225" y="5688378"/>
            <a:ext cx="4699675" cy="103929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preencoded.png" id="444" name="Google Shape;444;p2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346230" y="5436471"/>
            <a:ext cx="351666" cy="555979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27"/>
          <p:cNvSpPr/>
          <p:nvPr/>
        </p:nvSpPr>
        <p:spPr>
          <a:xfrm>
            <a:off x="1326325" y="6224350"/>
            <a:ext cx="2391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132"/>
              <a:buFont typeface="Bricolage Grotesque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Rewards Sign-ups Increase</a:t>
            </a:r>
            <a:endParaRPr b="0" i="0" u="none" cap="none" strike="noStrike"/>
          </a:p>
        </p:txBody>
      </p:sp>
      <p:sp>
        <p:nvSpPr>
          <p:cNvPr id="446" name="Google Shape;446;p27"/>
          <p:cNvSpPr/>
          <p:nvPr/>
        </p:nvSpPr>
        <p:spPr>
          <a:xfrm>
            <a:off x="305881" y="6578471"/>
            <a:ext cx="44325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917"/>
              <a:buFont typeface="Inter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Target improvement in program adoption</a:t>
            </a:r>
            <a:endParaRPr b="0" i="0" u="none" cap="none" strike="noStrike"/>
          </a:p>
        </p:txBody>
      </p:sp>
      <p:sp>
        <p:nvSpPr>
          <p:cNvPr id="447" name="Google Shape;447;p27"/>
          <p:cNvSpPr/>
          <p:nvPr/>
        </p:nvSpPr>
        <p:spPr>
          <a:xfrm>
            <a:off x="4989123" y="5714360"/>
            <a:ext cx="4699800" cy="1371600"/>
          </a:xfrm>
          <a:prstGeom prst="roundRect">
            <a:avLst>
              <a:gd fmla="val 9091" name="adj"/>
            </a:avLst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48" name="Google Shape;448;p2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89123" y="5688378"/>
            <a:ext cx="4699801" cy="10392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49" name="Google Shape;449;p2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163127" y="5436471"/>
            <a:ext cx="351666" cy="555979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27"/>
          <p:cNvSpPr/>
          <p:nvPr/>
        </p:nvSpPr>
        <p:spPr>
          <a:xfrm>
            <a:off x="7268665" y="5575517"/>
            <a:ext cx="1407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78"/>
              <a:buFont typeface="Bricolage Grotesque"/>
              <a:buNone/>
            </a:pPr>
            <a:r>
              <a:t/>
            </a:r>
            <a:endParaRPr b="0" i="0" sz="1078" u="none" cap="none" strike="noStrike"/>
          </a:p>
        </p:txBody>
      </p:sp>
      <p:sp>
        <p:nvSpPr>
          <p:cNvPr id="451" name="Google Shape;451;p27"/>
          <p:cNvSpPr/>
          <p:nvPr/>
        </p:nvSpPr>
        <p:spPr>
          <a:xfrm>
            <a:off x="6355825" y="6224350"/>
            <a:ext cx="19662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132"/>
              <a:buFont typeface="Bricolage Grotesque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Reduced Churn Rate</a:t>
            </a:r>
            <a:endParaRPr b="0" i="0" u="none" cap="none" strike="noStrike"/>
          </a:p>
        </p:txBody>
      </p:sp>
      <p:sp>
        <p:nvSpPr>
          <p:cNvPr id="452" name="Google Shape;452;p27"/>
          <p:cNvSpPr/>
          <p:nvPr/>
        </p:nvSpPr>
        <p:spPr>
          <a:xfrm>
            <a:off x="5122779" y="6578471"/>
            <a:ext cx="44325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917"/>
              <a:buFont typeface="Inter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Focus on high-risk segment intervention</a:t>
            </a:r>
            <a:endParaRPr b="0" i="0" u="none" cap="none" strike="noStrike"/>
          </a:p>
        </p:txBody>
      </p:sp>
      <p:sp>
        <p:nvSpPr>
          <p:cNvPr id="453" name="Google Shape;453;p27"/>
          <p:cNvSpPr/>
          <p:nvPr/>
        </p:nvSpPr>
        <p:spPr>
          <a:xfrm>
            <a:off x="9806149" y="5714360"/>
            <a:ext cx="4699500" cy="1371600"/>
          </a:xfrm>
          <a:prstGeom prst="roundRect">
            <a:avLst>
              <a:gd fmla="val 9091" name="adj"/>
            </a:avLst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8600" lIns="98600" spcFirstLastPara="1" rIns="98600" wrap="square" tIns="9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4" name="Google Shape;454;p2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806149" y="5688378"/>
            <a:ext cx="4699675" cy="10392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55" name="Google Shape;455;p2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80153" y="5436471"/>
            <a:ext cx="351666" cy="555979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27"/>
          <p:cNvSpPr/>
          <p:nvPr/>
        </p:nvSpPr>
        <p:spPr>
          <a:xfrm>
            <a:off x="12085692" y="5575517"/>
            <a:ext cx="1407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78"/>
              <a:buFont typeface="Bricolage Grotesque"/>
              <a:buNone/>
            </a:pPr>
            <a:r>
              <a:t/>
            </a:r>
            <a:endParaRPr b="0" i="0" sz="1078" u="none" cap="none" strike="noStrike"/>
          </a:p>
        </p:txBody>
      </p:sp>
      <p:sp>
        <p:nvSpPr>
          <p:cNvPr id="457" name="Google Shape;457;p27"/>
          <p:cNvSpPr/>
          <p:nvPr/>
        </p:nvSpPr>
        <p:spPr>
          <a:xfrm>
            <a:off x="11107397" y="6224350"/>
            <a:ext cx="2097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132"/>
              <a:buFont typeface="Bricolage Grotesque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Higher Repeat Bookings</a:t>
            </a:r>
            <a:endParaRPr b="0" i="0" u="none" cap="none" strike="noStrike"/>
          </a:p>
        </p:txBody>
      </p:sp>
      <p:sp>
        <p:nvSpPr>
          <p:cNvPr id="458" name="Google Shape;458;p27"/>
          <p:cNvSpPr/>
          <p:nvPr/>
        </p:nvSpPr>
        <p:spPr>
          <a:xfrm>
            <a:off x="9939805" y="6578471"/>
            <a:ext cx="44325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917"/>
              <a:buFont typeface="Inter"/>
              <a:buNone/>
            </a:pPr>
            <a:r>
              <a:rPr b="0" i="0" lang="en-US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Strengthen loyalty and customer lifetime value</a:t>
            </a:r>
            <a:endParaRPr b="0" i="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8"/>
          <p:cNvSpPr/>
          <p:nvPr/>
        </p:nvSpPr>
        <p:spPr>
          <a:xfrm>
            <a:off x="775930" y="359700"/>
            <a:ext cx="4985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Petrona"/>
              <a:buNone/>
            </a:pPr>
            <a:r>
              <a:rPr b="1" i="0" lang="en-US" sz="26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Customer Segmentation Strategy</a:t>
            </a:r>
            <a:endParaRPr b="0" i="0" sz="2600" u="none" cap="none" strike="noStrike"/>
          </a:p>
        </p:txBody>
      </p:sp>
      <p:sp>
        <p:nvSpPr>
          <p:cNvPr id="465" name="Google Shape;465;p28"/>
          <p:cNvSpPr/>
          <p:nvPr/>
        </p:nvSpPr>
        <p:spPr>
          <a:xfrm>
            <a:off x="102475" y="5740820"/>
            <a:ext cx="13680900" cy="1677600"/>
          </a:xfrm>
          <a:prstGeom prst="roundRect">
            <a:avLst>
              <a:gd fmla="val 4948" name="adj"/>
            </a:avLst>
          </a:prstGeom>
          <a:solidFill>
            <a:srgbClr val="AFCBF8"/>
          </a:solidFill>
          <a:ln>
            <a:noFill/>
          </a:ln>
        </p:spPr>
        <p:txBody>
          <a:bodyPr anchorCtr="0" anchor="ctr" bIns="95625" lIns="95625" spcFirstLastPara="1" rIns="95625" wrap="square" tIns="95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66" name="Google Shape;46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346" y="5932130"/>
            <a:ext cx="216338" cy="172995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28"/>
          <p:cNvSpPr/>
          <p:nvPr/>
        </p:nvSpPr>
        <p:spPr>
          <a:xfrm>
            <a:off x="582600" y="5886625"/>
            <a:ext cx="22041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60"/>
              <a:buFont typeface="Petrona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Reward Design Logic</a:t>
            </a:r>
            <a:endParaRPr b="0" i="0" sz="1800" u="none" cap="none" strike="noStrike"/>
          </a:p>
        </p:txBody>
      </p:sp>
      <p:sp>
        <p:nvSpPr>
          <p:cNvPr id="468" name="Google Shape;468;p28"/>
          <p:cNvSpPr/>
          <p:nvPr/>
        </p:nvSpPr>
        <p:spPr>
          <a:xfrm>
            <a:off x="242525" y="6230475"/>
            <a:ext cx="13409100" cy="10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4"/>
              <a:buFont typeface="Inter"/>
              <a:buNone/>
            </a:pPr>
            <a:r>
              <a:rPr b="0" i="0" lang="en-US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Each segment's </a:t>
            </a:r>
            <a:r>
              <a:rPr b="1" i="0" lang="en-US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RFM profile combined with behavioral signals</a:t>
            </a:r>
            <a:r>
              <a:rPr b="0" i="0" lang="en-US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directly informs personalized perk assignments. High-frequency business travelers receive premium flexibility features, while budget-conscious explorers get targeted discounts. This data-driven approach ensures rewards match actual customer preferences rather than generic offerings.</a:t>
            </a:r>
            <a:endParaRPr b="0" i="0" u="none" cap="none" strike="noStrike"/>
          </a:p>
        </p:txBody>
      </p:sp>
      <p:sp>
        <p:nvSpPr>
          <p:cNvPr id="469" name="Google Shape;469;p28"/>
          <p:cNvSpPr/>
          <p:nvPr/>
        </p:nvSpPr>
        <p:spPr>
          <a:xfrm>
            <a:off x="7532975" y="2907222"/>
            <a:ext cx="12261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799"/>
              <a:buFont typeface="Bricolage Grotesque"/>
              <a:buNone/>
            </a:pPr>
            <a:r>
              <a:rPr b="1" i="0" lang="en-US" sz="1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Recency</a:t>
            </a:r>
            <a:endParaRPr b="1" i="0" sz="1200" u="none" cap="none" strike="noStrike"/>
          </a:p>
        </p:txBody>
      </p:sp>
      <p:pic>
        <p:nvPicPr>
          <p:cNvPr descr="preencoded.png" id="470" name="Google Shape;47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55108" y="1015875"/>
            <a:ext cx="3215709" cy="4272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1" name="Google Shape;471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364080" y="3030408"/>
            <a:ext cx="146708" cy="243719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28"/>
          <p:cNvSpPr/>
          <p:nvPr/>
        </p:nvSpPr>
        <p:spPr>
          <a:xfrm>
            <a:off x="12189044" y="1175199"/>
            <a:ext cx="12261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799"/>
              <a:buFont typeface="Bricolage Grotesque"/>
              <a:buNone/>
            </a:pPr>
            <a:r>
              <a:rPr b="1" i="0" lang="en-US" sz="1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Frequency</a:t>
            </a:r>
            <a:endParaRPr b="1" i="0" sz="1200" u="none" cap="none" strike="noStrike"/>
          </a:p>
        </p:txBody>
      </p:sp>
      <p:sp>
        <p:nvSpPr>
          <p:cNvPr id="473" name="Google Shape;473;p28"/>
          <p:cNvSpPr/>
          <p:nvPr/>
        </p:nvSpPr>
        <p:spPr>
          <a:xfrm>
            <a:off x="12189063" y="1456903"/>
            <a:ext cx="14838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621"/>
              <a:buFont typeface="Inter"/>
              <a:buNone/>
            </a:pPr>
            <a:r>
              <a:rPr b="0" i="0" lang="en-US" sz="110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Booking frequency patterns reveal customer loyalty depth and travel habits consistency</a:t>
            </a:r>
            <a:endParaRPr b="0" i="0" sz="1100" u="none" cap="none" strike="noStrike"/>
          </a:p>
        </p:txBody>
      </p:sp>
      <p:pic>
        <p:nvPicPr>
          <p:cNvPr descr="preencoded.png" id="474" name="Google Shape;474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955108" y="1015863"/>
            <a:ext cx="3215709" cy="4272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5" name="Google Shape;475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052284" y="1735167"/>
            <a:ext cx="146708" cy="24371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28"/>
          <p:cNvSpPr/>
          <p:nvPr/>
        </p:nvSpPr>
        <p:spPr>
          <a:xfrm>
            <a:off x="12189075" y="3699679"/>
            <a:ext cx="12261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799"/>
              <a:buFont typeface="Bricolage Grotesque"/>
              <a:buNone/>
            </a:pPr>
            <a:r>
              <a:rPr b="1" i="0" lang="en-US" sz="1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Monetary Value</a:t>
            </a:r>
            <a:endParaRPr b="1" i="0" sz="1200" u="none" cap="none" strike="noStrike"/>
          </a:p>
        </p:txBody>
      </p:sp>
      <p:sp>
        <p:nvSpPr>
          <p:cNvPr id="477" name="Google Shape;477;p28"/>
          <p:cNvSpPr/>
          <p:nvPr/>
        </p:nvSpPr>
        <p:spPr>
          <a:xfrm>
            <a:off x="12189080" y="4105036"/>
            <a:ext cx="16650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621"/>
              <a:buFont typeface="Inter"/>
              <a:buNone/>
            </a:pPr>
            <a:r>
              <a:rPr b="0" i="0" lang="en-US" sz="110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Total spending patterns indicate customer lifetime value potential and price sensitivity</a:t>
            </a:r>
            <a:endParaRPr b="0" i="0" sz="1100" u="none" cap="none" strike="noStrike"/>
          </a:p>
        </p:txBody>
      </p:sp>
      <p:pic>
        <p:nvPicPr>
          <p:cNvPr descr="preencoded.png" id="478" name="Google Shape;478;p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955108" y="1015775"/>
            <a:ext cx="3215709" cy="4272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9" name="Google Shape;479;p2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052284" y="4325650"/>
            <a:ext cx="146708" cy="243719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28"/>
          <p:cNvSpPr/>
          <p:nvPr/>
        </p:nvSpPr>
        <p:spPr>
          <a:xfrm>
            <a:off x="7532975" y="3188875"/>
            <a:ext cx="1256400" cy="19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621"/>
              <a:buFont typeface="Inter"/>
              <a:buNone/>
            </a:pPr>
            <a:r>
              <a:rPr b="0" i="0" lang="en-US" sz="110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How recently customers made their last booking, indicating current engagement levels and likelihood to return</a:t>
            </a:r>
            <a:endParaRPr b="0" i="0" sz="1100" u="none" cap="none" strike="noStrike"/>
          </a:p>
        </p:txBody>
      </p:sp>
      <p:sp>
        <p:nvSpPr>
          <p:cNvPr id="481" name="Google Shape;481;p28"/>
          <p:cNvSpPr/>
          <p:nvPr/>
        </p:nvSpPr>
        <p:spPr>
          <a:xfrm>
            <a:off x="169154" y="1499525"/>
            <a:ext cx="40437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956"/>
              <a:buFont typeface="Bricolage Grotesque"/>
              <a:buNone/>
            </a:pPr>
            <a:r>
              <a:rPr b="1" i="0" lang="en-US" sz="1662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Behavioral Enhancement Factors</a:t>
            </a:r>
            <a:endParaRPr b="1" i="0" sz="1662" u="none" cap="none" strike="noStrike"/>
          </a:p>
        </p:txBody>
      </p:sp>
      <p:sp>
        <p:nvSpPr>
          <p:cNvPr id="482" name="Google Shape;482;p28"/>
          <p:cNvSpPr/>
          <p:nvPr/>
        </p:nvSpPr>
        <p:spPr>
          <a:xfrm>
            <a:off x="102475" y="1980324"/>
            <a:ext cx="7038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744"/>
              <a:buFont typeface="Inter"/>
              <a:buNone/>
            </a:pPr>
            <a:r>
              <a:rPr b="1" i="0" lang="en-US" sz="1662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Cancellation habits</a:t>
            </a:r>
            <a:r>
              <a:rPr b="0" i="0" lang="en-US" sz="1662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 → Risk assessment and flexibility needs</a:t>
            </a:r>
            <a:endParaRPr b="0" i="0" sz="1662" u="none" cap="none" strike="noStrike"/>
          </a:p>
        </p:txBody>
      </p:sp>
      <p:sp>
        <p:nvSpPr>
          <p:cNvPr id="483" name="Google Shape;483;p28"/>
          <p:cNvSpPr/>
          <p:nvPr/>
        </p:nvSpPr>
        <p:spPr>
          <a:xfrm>
            <a:off x="102475" y="2532832"/>
            <a:ext cx="7038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744"/>
              <a:buFont typeface="Inter"/>
              <a:buNone/>
            </a:pPr>
            <a:r>
              <a:rPr b="1" i="0" lang="en-US" sz="1662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Family status indicators</a:t>
            </a:r>
            <a:r>
              <a:rPr b="0" i="0" lang="en-US" sz="1662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 → Group booking preferences and package deals</a:t>
            </a:r>
            <a:endParaRPr b="0" i="0" sz="1662" u="none" cap="none" strike="noStrike"/>
          </a:p>
        </p:txBody>
      </p:sp>
      <p:sp>
        <p:nvSpPr>
          <p:cNvPr id="484" name="Google Shape;484;p28"/>
          <p:cNvSpPr/>
          <p:nvPr/>
        </p:nvSpPr>
        <p:spPr>
          <a:xfrm>
            <a:off x="102475" y="3343913"/>
            <a:ext cx="66570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744"/>
              <a:buFont typeface="Inter"/>
              <a:buNone/>
            </a:pPr>
            <a:r>
              <a:rPr b="1" i="0" lang="en-US" sz="1662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Device usage patterns</a:t>
            </a:r>
            <a:r>
              <a:rPr b="0" i="0" lang="en-US" sz="1662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 → Mobile-first vs desktop preferences</a:t>
            </a:r>
            <a:endParaRPr b="0" i="0" sz="1662" u="none" cap="none" strike="noStrike"/>
          </a:p>
        </p:txBody>
      </p:sp>
      <p:sp>
        <p:nvSpPr>
          <p:cNvPr id="485" name="Google Shape;485;p28"/>
          <p:cNvSpPr/>
          <p:nvPr/>
        </p:nvSpPr>
        <p:spPr>
          <a:xfrm>
            <a:off x="102475" y="3896425"/>
            <a:ext cx="67503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744"/>
              <a:buFont typeface="Inter"/>
              <a:buNone/>
            </a:pPr>
            <a:r>
              <a:rPr b="1" i="0" lang="en-US" sz="1662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Seasonal booking trends</a:t>
            </a:r>
            <a:r>
              <a:rPr b="0" i="0" lang="en-US" sz="1662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 → Business vs leisure travel identification</a:t>
            </a:r>
            <a:endParaRPr b="0" i="0" sz="1662" u="none" cap="none" strike="noStrike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9"/>
          <p:cNvSpPr/>
          <p:nvPr/>
        </p:nvSpPr>
        <p:spPr>
          <a:xfrm>
            <a:off x="793790" y="588526"/>
            <a:ext cx="6511885" cy="5860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2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50"/>
              <a:buFont typeface="Petrona"/>
              <a:buNone/>
            </a:pPr>
            <a:r>
              <a:rPr b="1" i="0" lang="en-US" sz="3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Segment and Reward Mapping</a:t>
            </a:r>
            <a:endParaRPr b="0" i="0" sz="3650" u="none" cap="none" strike="noStrike"/>
          </a:p>
        </p:txBody>
      </p:sp>
      <p:sp>
        <p:nvSpPr>
          <p:cNvPr id="492" name="Google Shape;492;p29"/>
          <p:cNvSpPr/>
          <p:nvPr/>
        </p:nvSpPr>
        <p:spPr>
          <a:xfrm>
            <a:off x="793790" y="1531739"/>
            <a:ext cx="13042821" cy="5336858"/>
          </a:xfrm>
          <a:prstGeom prst="roundRect">
            <a:avLst>
              <a:gd fmla="val 1406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9"/>
          <p:cNvSpPr/>
          <p:nvPr/>
        </p:nvSpPr>
        <p:spPr>
          <a:xfrm>
            <a:off x="801410" y="1539359"/>
            <a:ext cx="13027581" cy="51530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9"/>
          <p:cNvSpPr/>
          <p:nvPr/>
        </p:nvSpPr>
        <p:spPr>
          <a:xfrm>
            <a:off x="980122" y="1654135"/>
            <a:ext cx="5501402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Customer Segment</a:t>
            </a:r>
            <a:endParaRPr b="0" i="0" sz="1400" u="none" cap="none" strike="noStrike"/>
          </a:p>
        </p:txBody>
      </p:sp>
      <p:sp>
        <p:nvSpPr>
          <p:cNvPr id="495" name="Google Shape;495;p29"/>
          <p:cNvSpPr/>
          <p:nvPr/>
        </p:nvSpPr>
        <p:spPr>
          <a:xfrm>
            <a:off x="6846332" y="1654135"/>
            <a:ext cx="6804065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Matching Reward Strategy</a:t>
            </a:r>
            <a:endParaRPr b="0" i="0" sz="1400" u="none" cap="none" strike="noStrike"/>
          </a:p>
        </p:txBody>
      </p:sp>
      <p:sp>
        <p:nvSpPr>
          <p:cNvPr id="496" name="Google Shape;496;p29"/>
          <p:cNvSpPr/>
          <p:nvPr/>
        </p:nvSpPr>
        <p:spPr>
          <a:xfrm>
            <a:off x="801410" y="2054662"/>
            <a:ext cx="13027581" cy="801053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9"/>
          <p:cNvSpPr/>
          <p:nvPr/>
        </p:nvSpPr>
        <p:spPr>
          <a:xfrm>
            <a:off x="980122" y="2169438"/>
            <a:ext cx="5501402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7EBD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Frequent Business Travelers</a:t>
            </a:r>
            <a:endParaRPr b="0" i="0" sz="1400" u="none" cap="none" strike="noStrike"/>
          </a:p>
        </p:txBody>
      </p:sp>
      <p:sp>
        <p:nvSpPr>
          <p:cNvPr id="498" name="Google Shape;498;p29"/>
          <p:cNvSpPr/>
          <p:nvPr/>
        </p:nvSpPr>
        <p:spPr>
          <a:xfrm>
            <a:off x="6846332" y="2169438"/>
            <a:ext cx="6804065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Free cancellation policies, express check-in privileges, priority customer support, and flexible booking modifications</a:t>
            </a:r>
            <a:endParaRPr b="0" i="0" sz="1400" u="none" cap="none" strike="noStrike"/>
          </a:p>
        </p:txBody>
      </p:sp>
      <p:sp>
        <p:nvSpPr>
          <p:cNvPr id="499" name="Google Shape;499;p29"/>
          <p:cNvSpPr/>
          <p:nvPr/>
        </p:nvSpPr>
        <p:spPr>
          <a:xfrm>
            <a:off x="801410" y="2855714"/>
            <a:ext cx="13027581" cy="80105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9"/>
          <p:cNvSpPr/>
          <p:nvPr/>
        </p:nvSpPr>
        <p:spPr>
          <a:xfrm>
            <a:off x="980122" y="2970490"/>
            <a:ext cx="5501402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7EBD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Budget-Conscious Explorers</a:t>
            </a:r>
            <a:endParaRPr b="0" i="0" sz="1400" u="none" cap="none" strike="noStrike"/>
          </a:p>
        </p:txBody>
      </p:sp>
      <p:sp>
        <p:nvSpPr>
          <p:cNvPr id="501" name="Google Shape;501;p29"/>
          <p:cNvSpPr/>
          <p:nvPr/>
        </p:nvSpPr>
        <p:spPr>
          <a:xfrm>
            <a:off x="6846332" y="2970490"/>
            <a:ext cx="6804065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Exclusive flight and hotel discounts, early-bird pricing alerts, price-drop notifications, and budget travel tips</a:t>
            </a:r>
            <a:endParaRPr b="0" i="0" sz="1400" u="none" cap="none" strike="noStrike"/>
          </a:p>
        </p:txBody>
      </p:sp>
      <p:sp>
        <p:nvSpPr>
          <p:cNvPr id="502" name="Google Shape;502;p29"/>
          <p:cNvSpPr/>
          <p:nvPr/>
        </p:nvSpPr>
        <p:spPr>
          <a:xfrm>
            <a:off x="801410" y="3656767"/>
            <a:ext cx="13027581" cy="801053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9"/>
          <p:cNvSpPr/>
          <p:nvPr/>
        </p:nvSpPr>
        <p:spPr>
          <a:xfrm>
            <a:off x="980122" y="3771543"/>
            <a:ext cx="5501402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7EBD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Family Vacationers</a:t>
            </a:r>
            <a:endParaRPr b="0" i="0" sz="1400" u="none" cap="none" strike="noStrike"/>
          </a:p>
        </p:txBody>
      </p:sp>
      <p:sp>
        <p:nvSpPr>
          <p:cNvPr id="504" name="Google Shape;504;p29"/>
          <p:cNvSpPr/>
          <p:nvPr/>
        </p:nvSpPr>
        <p:spPr>
          <a:xfrm>
            <a:off x="6846332" y="3771543"/>
            <a:ext cx="6804065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Family package deals, child-friendly accommodation perks, group booking discounts, and kid-activity recommendations</a:t>
            </a:r>
            <a:endParaRPr b="0" i="0" sz="1400" u="none" cap="none" strike="noStrike"/>
          </a:p>
        </p:txBody>
      </p:sp>
      <p:sp>
        <p:nvSpPr>
          <p:cNvPr id="505" name="Google Shape;505;p29"/>
          <p:cNvSpPr/>
          <p:nvPr/>
        </p:nvSpPr>
        <p:spPr>
          <a:xfrm>
            <a:off x="801410" y="4457819"/>
            <a:ext cx="13027581" cy="80105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9"/>
          <p:cNvSpPr/>
          <p:nvPr/>
        </p:nvSpPr>
        <p:spPr>
          <a:xfrm>
            <a:off x="980122" y="4572595"/>
            <a:ext cx="5501402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7EBD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Luxury Experience Seekers</a:t>
            </a:r>
            <a:endParaRPr b="0" i="0" sz="1400" u="none" cap="none" strike="noStrike"/>
          </a:p>
        </p:txBody>
      </p:sp>
      <p:sp>
        <p:nvSpPr>
          <p:cNvPr id="507" name="Google Shape;507;p29"/>
          <p:cNvSpPr/>
          <p:nvPr/>
        </p:nvSpPr>
        <p:spPr>
          <a:xfrm>
            <a:off x="6846332" y="4572595"/>
            <a:ext cx="6804065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VIP perks, premium room upgrades, exclusive experiences, concierge services, and luxury travel recommendations</a:t>
            </a:r>
            <a:endParaRPr b="0" i="0" sz="1400" u="none" cap="none" strike="noStrike"/>
          </a:p>
        </p:txBody>
      </p:sp>
      <p:sp>
        <p:nvSpPr>
          <p:cNvPr id="508" name="Google Shape;508;p29"/>
          <p:cNvSpPr/>
          <p:nvPr/>
        </p:nvSpPr>
        <p:spPr>
          <a:xfrm>
            <a:off x="801410" y="5258872"/>
            <a:ext cx="13027581" cy="801053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9"/>
          <p:cNvSpPr/>
          <p:nvPr/>
        </p:nvSpPr>
        <p:spPr>
          <a:xfrm>
            <a:off x="980122" y="5373648"/>
            <a:ext cx="5501402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7EBD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At-Risk / Dormant Users</a:t>
            </a:r>
            <a:endParaRPr b="0" i="0" sz="1400" u="none" cap="none" strike="noStrike"/>
          </a:p>
        </p:txBody>
      </p:sp>
      <p:sp>
        <p:nvSpPr>
          <p:cNvPr id="510" name="Google Shape;510;p29"/>
          <p:cNvSpPr/>
          <p:nvPr/>
        </p:nvSpPr>
        <p:spPr>
          <a:xfrm>
            <a:off x="6846332" y="5373648"/>
            <a:ext cx="6804065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Re-engagement offers, bonus points for return bookings, personalized travel inspiration, and win-back incentives</a:t>
            </a:r>
            <a:endParaRPr b="0" i="0" sz="1400" u="none" cap="none" strike="noStrike"/>
          </a:p>
        </p:txBody>
      </p:sp>
      <p:sp>
        <p:nvSpPr>
          <p:cNvPr id="511" name="Google Shape;511;p29"/>
          <p:cNvSpPr/>
          <p:nvPr/>
        </p:nvSpPr>
        <p:spPr>
          <a:xfrm>
            <a:off x="801410" y="6059924"/>
            <a:ext cx="13027581" cy="80105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9"/>
          <p:cNvSpPr/>
          <p:nvPr/>
        </p:nvSpPr>
        <p:spPr>
          <a:xfrm>
            <a:off x="980122" y="6174700"/>
            <a:ext cx="5501402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7EBD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Mobile-First Millennials</a:t>
            </a:r>
            <a:endParaRPr b="0" i="0" sz="1400" u="none" cap="none" strike="noStrike"/>
          </a:p>
        </p:txBody>
      </p:sp>
      <p:sp>
        <p:nvSpPr>
          <p:cNvPr id="513" name="Google Shape;513;p29"/>
          <p:cNvSpPr/>
          <p:nvPr/>
        </p:nvSpPr>
        <p:spPr>
          <a:xfrm>
            <a:off x="6846332" y="6174700"/>
            <a:ext cx="6804065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App-only exclusive deals, gamified rewards system, social sharing incentives, and mobile-optimized booking experiences</a:t>
            </a:r>
            <a:endParaRPr b="0" i="0" sz="1400" u="none" cap="none" strike="noStrike"/>
          </a:p>
        </p:txBody>
      </p:sp>
      <p:sp>
        <p:nvSpPr>
          <p:cNvPr id="514" name="Google Shape;514;p29"/>
          <p:cNvSpPr/>
          <p:nvPr/>
        </p:nvSpPr>
        <p:spPr>
          <a:xfrm>
            <a:off x="793790" y="7069455"/>
            <a:ext cx="13042821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This strategic mapping ensures that each customer segment receives rewards that align with their specific travel behaviors, preferences, and value drivers, maximizing engagement and loyalty potential.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0"/>
          <p:cNvSpPr/>
          <p:nvPr/>
        </p:nvSpPr>
        <p:spPr>
          <a:xfrm>
            <a:off x="663890" y="201133"/>
            <a:ext cx="10224600" cy="6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Petrona"/>
              <a:buNone/>
            </a:pPr>
            <a:r>
              <a:rPr b="1" i="0" lang="en-US" sz="41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Tableau Dashboard and Analytics Platform</a:t>
            </a:r>
            <a:endParaRPr b="0" i="0" sz="4100" u="none" cap="none" strike="noStrike"/>
          </a:p>
        </p:txBody>
      </p:sp>
      <p:sp>
        <p:nvSpPr>
          <p:cNvPr id="521" name="Google Shape;521;p30"/>
          <p:cNvSpPr/>
          <p:nvPr/>
        </p:nvSpPr>
        <p:spPr>
          <a:xfrm>
            <a:off x="7749900" y="1366100"/>
            <a:ext cx="54408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SzPts val="458"/>
              <a:buFont typeface="Arial"/>
              <a:buNone/>
            </a:pPr>
            <a:r>
              <a:t/>
            </a:r>
            <a:endParaRPr b="0" i="0" sz="457" u="none" cap="none" strike="noStrike"/>
          </a:p>
        </p:txBody>
      </p:sp>
      <p:sp>
        <p:nvSpPr>
          <p:cNvPr id="522" name="Google Shape;522;p30"/>
          <p:cNvSpPr/>
          <p:nvPr/>
        </p:nvSpPr>
        <p:spPr>
          <a:xfrm>
            <a:off x="7749900" y="1366150"/>
            <a:ext cx="5440800" cy="6470400"/>
          </a:xfrm>
          <a:prstGeom prst="roundRect">
            <a:avLst>
              <a:gd fmla="val 3336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26975" lIns="26975" spcFirstLastPara="1" rIns="26975" wrap="square" tIns="269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30"/>
          <p:cNvSpPr/>
          <p:nvPr/>
        </p:nvSpPr>
        <p:spPr>
          <a:xfrm>
            <a:off x="7941893" y="1620879"/>
            <a:ext cx="5056800" cy="13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8"/>
              <a:buFont typeface="Inter"/>
              <a:buNone/>
            </a:pPr>
            <a:r>
              <a:rPr b="1" i="0" lang="en-US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Live Dashboard Link: </a:t>
            </a:r>
            <a:br>
              <a:rPr b="1"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1800">
                <a:solidFill>
                  <a:schemeClr val="lt1"/>
                </a:solidFill>
              </a:rPr>
              <a:t>👉</a:t>
            </a:r>
            <a:r>
              <a:rPr lang="en-US" sz="180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US" sz="18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Travel Tide Segmentation Analysis – Interactive Tableau Dashboard</a:t>
            </a:r>
            <a:endParaRPr b="0" i="0" sz="1800" u="none" cap="none" strike="noStrike">
              <a:solidFill>
                <a:schemeClr val="lt1"/>
              </a:solidFill>
            </a:endParaRPr>
          </a:p>
        </p:txBody>
      </p:sp>
      <p:sp>
        <p:nvSpPr>
          <p:cNvPr id="524" name="Google Shape;524;p30"/>
          <p:cNvSpPr/>
          <p:nvPr/>
        </p:nvSpPr>
        <p:spPr>
          <a:xfrm>
            <a:off x="7941900" y="3391475"/>
            <a:ext cx="5056800" cy="4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8"/>
              <a:buFont typeface="Inter"/>
              <a:buNone/>
            </a:pPr>
            <a:r>
              <a:rPr b="1" i="0" lang="en-US" sz="24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Key Visualizations:</a:t>
            </a:r>
            <a:endParaRPr b="1" i="0" sz="24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ter"/>
              <a:buAutoNum type="arabicPeriod"/>
            </a:pPr>
            <a:r>
              <a:rPr b="1" lang="en-US" sz="1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Impact Quadrant</a:t>
            </a:r>
            <a:endParaRPr b="1" sz="1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ter"/>
              <a:buAutoNum type="arabicPeriod"/>
            </a:pPr>
            <a:r>
              <a:rPr b="1" lang="en-US" sz="1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Size vs Value</a:t>
            </a:r>
            <a:endParaRPr b="1" sz="1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ter"/>
              <a:buAutoNum type="arabicPeriod"/>
            </a:pPr>
            <a:r>
              <a:rPr b="1" lang="en-US" sz="1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Behaviour Health</a:t>
            </a:r>
            <a:endParaRPr b="1" sz="1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ter"/>
              <a:buAutoNum type="arabicPeriod"/>
            </a:pPr>
            <a:r>
              <a:rPr b="1" lang="en-US" sz="1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Recency Risk</a:t>
            </a:r>
            <a:endParaRPr b="1" sz="1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5" name="Google Shape;525;p30"/>
          <p:cNvSpPr/>
          <p:nvPr/>
        </p:nvSpPr>
        <p:spPr>
          <a:xfrm>
            <a:off x="663890" y="975557"/>
            <a:ext cx="4429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8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Petrona"/>
              <a:buNone/>
            </a:pPr>
            <a:r>
              <a:rPr b="1" i="0" lang="en-US" sz="24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Dashboard Screenshot Preview</a:t>
            </a:r>
            <a:endParaRPr b="0" i="0" sz="2450" u="none" cap="none" strike="noStrike"/>
          </a:p>
        </p:txBody>
      </p:sp>
      <p:pic>
        <p:nvPicPr>
          <p:cNvPr id="526" name="Google Shape;52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699" y="1489275"/>
            <a:ext cx="5253500" cy="667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1"/>
          <p:cNvSpPr/>
          <p:nvPr/>
        </p:nvSpPr>
        <p:spPr>
          <a:xfrm>
            <a:off x="793790" y="630674"/>
            <a:ext cx="7822049" cy="5860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2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50"/>
              <a:buFont typeface="Petrona"/>
              <a:buNone/>
            </a:pPr>
            <a:r>
              <a:rPr b="1" i="0" lang="en-US" sz="3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Strategic Assessment: Pros and Cons</a:t>
            </a:r>
            <a:endParaRPr b="0" i="0" sz="3650" u="none" cap="none" strike="noStrike"/>
          </a:p>
        </p:txBody>
      </p:sp>
      <p:sp>
        <p:nvSpPr>
          <p:cNvPr id="533" name="Google Shape;533;p31"/>
          <p:cNvSpPr/>
          <p:nvPr/>
        </p:nvSpPr>
        <p:spPr>
          <a:xfrm>
            <a:off x="793790" y="1685449"/>
            <a:ext cx="6303526" cy="4940141"/>
          </a:xfrm>
          <a:prstGeom prst="roundRect">
            <a:avLst>
              <a:gd fmla="val 1519" name="adj"/>
            </a:avLst>
          </a:prstGeom>
          <a:solidFill>
            <a:srgbClr val="AEE4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34" name="Google Shape;53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383" y="1929289"/>
            <a:ext cx="351592" cy="281226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31"/>
          <p:cNvSpPr/>
          <p:nvPr/>
        </p:nvSpPr>
        <p:spPr>
          <a:xfrm>
            <a:off x="1502577" y="1908701"/>
            <a:ext cx="49485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✅ Possib</a:t>
            </a:r>
            <a:r>
              <a:rPr b="1" lang="en-US" sz="2200">
                <a:latin typeface="Petrona"/>
                <a:ea typeface="Petrona"/>
                <a:cs typeface="Petrona"/>
                <a:sym typeface="Petrona"/>
              </a:rPr>
              <a:t>le </a:t>
            </a:r>
            <a:r>
              <a:rPr b="1" i="0" lang="en-US" sz="22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Benefits of This Approach</a:t>
            </a:r>
            <a:endParaRPr b="0" i="0" sz="2200" u="none" cap="none" strike="noStrike"/>
          </a:p>
        </p:txBody>
      </p:sp>
      <p:sp>
        <p:nvSpPr>
          <p:cNvPr id="536" name="Google Shape;536;p31"/>
          <p:cNvSpPr/>
          <p:nvPr/>
        </p:nvSpPr>
        <p:spPr>
          <a:xfrm>
            <a:off x="1502569" y="2446496"/>
            <a:ext cx="5416153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Improved customer retention &amp; loyalty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through targeted, personalized experiences that resonate with specific customer needs</a:t>
            </a:r>
            <a:endParaRPr b="0" i="0" sz="1400" u="none" cap="none" strike="noStrike"/>
          </a:p>
        </p:txBody>
      </p:sp>
      <p:sp>
        <p:nvSpPr>
          <p:cNvPr id="537" name="Google Shape;537;p31"/>
          <p:cNvSpPr/>
          <p:nvPr/>
        </p:nvSpPr>
        <p:spPr>
          <a:xfrm>
            <a:off x="1502569" y="3366254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+15–20% higher rewards sign-ups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achieved through precision targeting and relevant incentive matching</a:t>
            </a:r>
            <a:endParaRPr b="0" i="0" sz="1400" u="none" cap="none" strike="noStrike"/>
          </a:p>
        </p:txBody>
      </p:sp>
      <p:sp>
        <p:nvSpPr>
          <p:cNvPr id="538" name="Google Shape;538;p31"/>
          <p:cNvSpPr/>
          <p:nvPr/>
        </p:nvSpPr>
        <p:spPr>
          <a:xfrm>
            <a:off x="1502569" y="4000262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Enhanced customer insights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via advanced segmentation and interactive dashboards that inform future strategy</a:t>
            </a:r>
            <a:endParaRPr b="0" i="0" sz="1400" u="none" cap="none" strike="noStrike"/>
          </a:p>
        </p:txBody>
      </p:sp>
      <p:sp>
        <p:nvSpPr>
          <p:cNvPr id="539" name="Google Shape;539;p31"/>
          <p:cNvSpPr/>
          <p:nvPr/>
        </p:nvSpPr>
        <p:spPr>
          <a:xfrm>
            <a:off x="1502569" y="4634270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Scalable framework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for future marketing strategies that can evolve with business growth and market changes</a:t>
            </a:r>
            <a:endParaRPr b="0" i="0" sz="1400" u="none" cap="none" strike="noStrike"/>
          </a:p>
        </p:txBody>
      </p:sp>
      <p:sp>
        <p:nvSpPr>
          <p:cNvPr id="540" name="Google Shape;540;p31"/>
          <p:cNvSpPr/>
          <p:nvPr/>
        </p:nvSpPr>
        <p:spPr>
          <a:xfrm>
            <a:off x="1502569" y="5268278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Stronger competitive edge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in the travel e-booking market through differentiated, data-driven customer experiences</a:t>
            </a:r>
            <a:endParaRPr b="0" i="0" sz="1400" u="none" cap="none" strike="noStrike"/>
          </a:p>
        </p:txBody>
      </p:sp>
      <p:sp>
        <p:nvSpPr>
          <p:cNvPr id="541" name="Google Shape;541;p31"/>
          <p:cNvSpPr/>
          <p:nvPr/>
        </p:nvSpPr>
        <p:spPr>
          <a:xfrm>
            <a:off x="1502569" y="5902285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Measurable ROI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from targeted marketing campaigns and personalized customer journeys</a:t>
            </a:r>
            <a:endParaRPr b="0" i="0" sz="1400" u="none" cap="none" strike="noStrike"/>
          </a:p>
        </p:txBody>
      </p:sp>
      <p:sp>
        <p:nvSpPr>
          <p:cNvPr id="542" name="Google Shape;542;p31"/>
          <p:cNvSpPr/>
          <p:nvPr/>
        </p:nvSpPr>
        <p:spPr>
          <a:xfrm>
            <a:off x="7540704" y="1685449"/>
            <a:ext cx="6303526" cy="4940141"/>
          </a:xfrm>
          <a:prstGeom prst="roundRect">
            <a:avLst>
              <a:gd fmla="val 1519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43" name="Google Shape;543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19298" y="1929289"/>
            <a:ext cx="351592" cy="281226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31"/>
          <p:cNvSpPr/>
          <p:nvPr/>
        </p:nvSpPr>
        <p:spPr>
          <a:xfrm>
            <a:off x="8249475" y="1908700"/>
            <a:ext cx="51576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❌ Potential Risks </a:t>
            </a:r>
            <a:r>
              <a:rPr b="1" lang="en-US" sz="2200">
                <a:latin typeface="Petrona"/>
                <a:ea typeface="Petrona"/>
                <a:cs typeface="Petrona"/>
                <a:sym typeface="Petrona"/>
              </a:rPr>
              <a:t>if</a:t>
            </a:r>
            <a:r>
              <a:rPr b="1" i="0" lang="en-US" sz="22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Not </a:t>
            </a:r>
            <a:r>
              <a:rPr b="1" lang="en-US" sz="2200">
                <a:latin typeface="Petrona"/>
                <a:ea typeface="Petrona"/>
                <a:cs typeface="Petrona"/>
                <a:sym typeface="Petrona"/>
              </a:rPr>
              <a:t>Implemented</a:t>
            </a:r>
            <a:endParaRPr b="0" i="0" sz="2200" u="none" cap="none" strike="noStrike"/>
          </a:p>
        </p:txBody>
      </p:sp>
      <p:sp>
        <p:nvSpPr>
          <p:cNvPr id="545" name="Google Shape;545;p31"/>
          <p:cNvSpPr/>
          <p:nvPr/>
        </p:nvSpPr>
        <p:spPr>
          <a:xfrm>
            <a:off x="8249483" y="2446496"/>
            <a:ext cx="5416153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Continued low retention &amp; high churn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leading to unsustainable customer acquisition costs and reduced profitability</a:t>
            </a:r>
            <a:endParaRPr b="0" i="0" sz="1400" u="none" cap="none" strike="noStrike"/>
          </a:p>
        </p:txBody>
      </p:sp>
      <p:sp>
        <p:nvSpPr>
          <p:cNvPr id="546" name="Google Shape;546;p31"/>
          <p:cNvSpPr/>
          <p:nvPr/>
        </p:nvSpPr>
        <p:spPr>
          <a:xfrm>
            <a:off x="8249483" y="3366254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Weak rewards program adoption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resulting in missed opportunities for customer engagement and loyalty building</a:t>
            </a:r>
            <a:endParaRPr b="0" i="0" sz="1400" u="none" cap="none" strike="noStrike"/>
          </a:p>
        </p:txBody>
      </p:sp>
      <p:sp>
        <p:nvSpPr>
          <p:cNvPr id="547" name="Google Shape;547;p31"/>
          <p:cNvSpPr/>
          <p:nvPr/>
        </p:nvSpPr>
        <p:spPr>
          <a:xfrm>
            <a:off x="8249483" y="4000262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Generic marketing campaigns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that fail to resonate with diverse customer segments, reducing effectiveness and ROI</a:t>
            </a:r>
            <a:endParaRPr b="0" i="0" sz="1400" u="none" cap="none" strike="noStrike"/>
          </a:p>
        </p:txBody>
      </p:sp>
      <p:sp>
        <p:nvSpPr>
          <p:cNvPr id="548" name="Google Shape;548;p31"/>
          <p:cNvSpPr/>
          <p:nvPr/>
        </p:nvSpPr>
        <p:spPr>
          <a:xfrm>
            <a:off x="8249483" y="4634270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Lost conversion opportunities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from one-time users to repeat customers, limiting long-term revenue growth</a:t>
            </a:r>
            <a:endParaRPr b="0" i="0" sz="1400" u="none" cap="none" strike="noStrike"/>
          </a:p>
        </p:txBody>
      </p:sp>
      <p:sp>
        <p:nvSpPr>
          <p:cNvPr id="549" name="Google Shape;549;p31"/>
          <p:cNvSpPr/>
          <p:nvPr/>
        </p:nvSpPr>
        <p:spPr>
          <a:xfrm>
            <a:off x="8249483" y="5268278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Competitive disadvantage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as competitors implement more sophisticated personalization strategies</a:t>
            </a:r>
            <a:endParaRPr b="0" i="0" sz="1400" u="none" cap="none" strike="noStrike"/>
          </a:p>
        </p:txBody>
      </p:sp>
      <p:sp>
        <p:nvSpPr>
          <p:cNvPr id="550" name="Google Shape;550;p31"/>
          <p:cNvSpPr/>
          <p:nvPr/>
        </p:nvSpPr>
        <p:spPr>
          <a:xfrm>
            <a:off x="8249483" y="5902285"/>
            <a:ext cx="5416153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Reduced market share</a:t>
            </a:r>
            <a:r>
              <a:rPr b="0" i="0" lang="en-US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in an increasingly competitive travel booking landscape</a:t>
            </a:r>
            <a:endParaRPr b="0" i="0" sz="1400" u="none" cap="none" strike="noStrike"/>
          </a:p>
        </p:txBody>
      </p:sp>
      <p:sp>
        <p:nvSpPr>
          <p:cNvPr id="551" name="Google Shape;551;p31"/>
          <p:cNvSpPr/>
          <p:nvPr/>
        </p:nvSpPr>
        <p:spPr>
          <a:xfrm>
            <a:off x="793790" y="7027307"/>
            <a:ext cx="13042821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strategic choice is clear: implementing this data-driven segmentation approach is essential for TravelTide's long-term success and market competitiveness.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